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  <p:sldMasterId id="2147483672" r:id="rId7"/>
  </p:sldMasterIdLst>
  <p:notesMasterIdLst>
    <p:notesMasterId r:id="rId19"/>
  </p:notesMasterIdLst>
  <p:sldIdLst>
    <p:sldId id="257" r:id="rId8"/>
    <p:sldId id="259" r:id="rId9"/>
    <p:sldId id="299" r:id="rId10"/>
    <p:sldId id="300" r:id="rId11"/>
    <p:sldId id="301" r:id="rId12"/>
    <p:sldId id="303" r:id="rId13"/>
    <p:sldId id="302" r:id="rId14"/>
    <p:sldId id="272" r:id="rId15"/>
    <p:sldId id="298" r:id="rId16"/>
    <p:sldId id="297" r:id="rId17"/>
    <p:sldId id="29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ilia TRASI" initials="CT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A6A6A6"/>
    <a:srgbClr val="731560"/>
    <a:srgbClr val="31859C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58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3E55DD-868B-4425-BA9D-162BDE3B9375}" type="doc">
      <dgm:prSet loTypeId="urn:microsoft.com/office/officeart/2009/3/layout/StepUp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426BBA-DF53-4D1C-9731-520C2876F6B1}">
      <dgm:prSet phldrT="[Text]" custT="1"/>
      <dgm:spPr>
        <a:xfrm>
          <a:off x="997056" y="780218"/>
          <a:ext cx="765397" cy="670915"/>
        </a:xfrm>
        <a:prstGeom prst="rect">
          <a:avLst/>
        </a:prstGeom>
      </dgm:spPr>
      <dgm:t>
        <a:bodyPr/>
        <a:lstStyle/>
        <a:p>
          <a:r>
            <a:rPr lang="en-US" sz="16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Specify the activities and their outputs</a:t>
          </a:r>
          <a:endParaRPr lang="en-US" sz="1600">
            <a:latin typeface="Calibri"/>
            <a:ea typeface="+mn-ea"/>
            <a:cs typeface="+mn-cs"/>
          </a:endParaRPr>
        </a:p>
      </dgm:t>
    </dgm:pt>
    <dgm:pt modelId="{7D7C21FA-350E-4FA0-9894-77AC87330B4F}" type="parTrans" cxnId="{FA6CBA87-FC47-46DF-9DDB-F6AA2E5D66FA}">
      <dgm:prSet/>
      <dgm:spPr/>
      <dgm:t>
        <a:bodyPr/>
        <a:lstStyle/>
        <a:p>
          <a:endParaRPr lang="en-US"/>
        </a:p>
      </dgm:t>
    </dgm:pt>
    <dgm:pt modelId="{013369AB-DF8A-478C-A2AA-595864573E8E}" type="sibTrans" cxnId="{FA6CBA87-FC47-46DF-9DDB-F6AA2E5D66FA}">
      <dgm:prSet/>
      <dgm:spPr/>
      <dgm:t>
        <a:bodyPr/>
        <a:lstStyle/>
        <a:p>
          <a:endParaRPr lang="en-US"/>
        </a:p>
      </dgm:t>
    </dgm:pt>
    <dgm:pt modelId="{E7CF2B51-2EB9-44D0-BE1C-A8A6D297E380}">
      <dgm:prSet phldrT="[Text]" custT="1"/>
      <dgm:spPr>
        <a:xfrm>
          <a:off x="1934053" y="548357"/>
          <a:ext cx="765397" cy="670915"/>
        </a:xfrm>
        <a:prstGeom prst="rect">
          <a:avLst/>
        </a:prstGeom>
      </dgm:spPr>
      <dgm:t>
        <a:bodyPr/>
        <a:lstStyle/>
        <a:p>
          <a:r>
            <a:rPr lang="en-US" sz="16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Identify the inputs required by each output</a:t>
          </a:r>
          <a:endParaRPr lang="en-US" sz="1600">
            <a:latin typeface="Calibri"/>
            <a:ea typeface="+mn-ea"/>
            <a:cs typeface="+mn-cs"/>
          </a:endParaRPr>
        </a:p>
      </dgm:t>
    </dgm:pt>
    <dgm:pt modelId="{FE4E23A5-B6FD-4CC5-8180-4605A60586AB}" type="parTrans" cxnId="{6A7DBF18-81D2-465A-ADBF-16FB081DBA52}">
      <dgm:prSet/>
      <dgm:spPr/>
      <dgm:t>
        <a:bodyPr/>
        <a:lstStyle/>
        <a:p>
          <a:endParaRPr lang="en-US"/>
        </a:p>
      </dgm:t>
    </dgm:pt>
    <dgm:pt modelId="{8DE82882-9715-4F68-802C-DA64846EDBE4}" type="sibTrans" cxnId="{6A7DBF18-81D2-465A-ADBF-16FB081DBA52}">
      <dgm:prSet/>
      <dgm:spPr/>
      <dgm:t>
        <a:bodyPr/>
        <a:lstStyle/>
        <a:p>
          <a:endParaRPr lang="en-US"/>
        </a:p>
      </dgm:t>
    </dgm:pt>
    <dgm:pt modelId="{DCBCFE59-825D-4001-8F97-85DF10B2BCF2}">
      <dgm:prSet phldrT="[Text]" custT="1"/>
      <dgm:spPr>
        <a:xfrm>
          <a:off x="2871049" y="316496"/>
          <a:ext cx="765397" cy="670915"/>
        </a:xfrm>
        <a:prstGeom prst="rect">
          <a:avLst/>
        </a:prstGeom>
      </dgm:spPr>
      <dgm:t>
        <a:bodyPr/>
        <a:lstStyle/>
        <a:p>
          <a:r>
            <a:rPr lang="en-US" sz="16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Estimate the cost of each input</a:t>
          </a:r>
          <a:endParaRPr lang="en-US" sz="1600">
            <a:latin typeface="Calibri"/>
            <a:ea typeface="+mn-ea"/>
            <a:cs typeface="+mn-cs"/>
          </a:endParaRPr>
        </a:p>
      </dgm:t>
    </dgm:pt>
    <dgm:pt modelId="{4724BA07-0AF2-44EA-B021-24A8E73C8A00}" type="parTrans" cxnId="{FD30D954-FD33-476E-BF1E-69F5331C23FC}">
      <dgm:prSet/>
      <dgm:spPr/>
      <dgm:t>
        <a:bodyPr/>
        <a:lstStyle/>
        <a:p>
          <a:endParaRPr lang="en-US"/>
        </a:p>
      </dgm:t>
    </dgm:pt>
    <dgm:pt modelId="{E4A505D7-E8AF-4E14-99B6-CDD29A296C5B}" type="sibTrans" cxnId="{FD30D954-FD33-476E-BF1E-69F5331C23FC}">
      <dgm:prSet/>
      <dgm:spPr/>
      <dgm:t>
        <a:bodyPr/>
        <a:lstStyle/>
        <a:p>
          <a:endParaRPr lang="en-US"/>
        </a:p>
      </dgm:t>
    </dgm:pt>
    <dgm:pt modelId="{BE901E40-9523-458D-B203-CC0CF2A8BF1F}">
      <dgm:prSet phldrT="[Text]" custT="1"/>
      <dgm:spPr>
        <a:xfrm>
          <a:off x="3808045" y="84636"/>
          <a:ext cx="765397" cy="670915"/>
        </a:xfrm>
        <a:prstGeom prst="rect">
          <a:avLst/>
        </a:prstGeom>
      </dgm:spPr>
      <dgm:t>
        <a:bodyPr/>
        <a:lstStyle/>
        <a:p>
          <a:r>
            <a:rPr lang="en-US" sz="16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Sum up the costs by cost categories</a:t>
          </a:r>
          <a:endParaRPr lang="en-US" sz="1600">
            <a:latin typeface="Calibri"/>
            <a:ea typeface="+mn-ea"/>
            <a:cs typeface="+mn-cs"/>
          </a:endParaRPr>
        </a:p>
      </dgm:t>
    </dgm:pt>
    <dgm:pt modelId="{FB74425B-B27D-46BD-B1C5-B666700D9B94}" type="parTrans" cxnId="{E840F15D-B05A-4D1D-83A7-FC4D9DE30E3B}">
      <dgm:prSet/>
      <dgm:spPr/>
      <dgm:t>
        <a:bodyPr/>
        <a:lstStyle/>
        <a:p>
          <a:endParaRPr lang="en-US"/>
        </a:p>
      </dgm:t>
    </dgm:pt>
    <dgm:pt modelId="{D3F02034-3C08-4CC2-AA88-A8750A94F4BD}" type="sibTrans" cxnId="{E840F15D-B05A-4D1D-83A7-FC4D9DE30E3B}">
      <dgm:prSet/>
      <dgm:spPr/>
      <dgm:t>
        <a:bodyPr/>
        <a:lstStyle/>
        <a:p>
          <a:endParaRPr lang="en-US"/>
        </a:p>
      </dgm:t>
    </dgm:pt>
    <dgm:pt modelId="{06065477-A1D5-4ED3-AC25-E8F97FDC9C57}" type="pres">
      <dgm:prSet presAssocID="{413E55DD-868B-4425-BA9D-162BDE3B937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B0CA127-8397-497C-9D0D-405D39946618}" type="pres">
      <dgm:prSet presAssocID="{11426BBA-DF53-4D1C-9731-520C2876F6B1}" presName="composite" presStyleCnt="0"/>
      <dgm:spPr/>
      <dgm:t>
        <a:bodyPr/>
        <a:lstStyle/>
        <a:p>
          <a:endParaRPr lang="sl-SI"/>
        </a:p>
      </dgm:t>
    </dgm:pt>
    <dgm:pt modelId="{B7FA2B1B-84F8-4622-A5E6-3EA09F3F6878}" type="pres">
      <dgm:prSet presAssocID="{11426BBA-DF53-4D1C-9731-520C2876F6B1}" presName="LShape" presStyleLbl="alignNode1" presStyleIdx="0" presStyleCnt="7"/>
      <dgm:spPr>
        <a:xfrm rot="5400000">
          <a:off x="1082105" y="526908"/>
          <a:ext cx="509501" cy="847799"/>
        </a:xfrm>
        <a:prstGeom prst="corner">
          <a:avLst>
            <a:gd name="adj1" fmla="val 16120"/>
            <a:gd name="adj2" fmla="val 16110"/>
          </a:avLst>
        </a:prstGeom>
      </dgm:spPr>
      <dgm:t>
        <a:bodyPr/>
        <a:lstStyle/>
        <a:p>
          <a:endParaRPr lang="sl-SI"/>
        </a:p>
      </dgm:t>
    </dgm:pt>
    <dgm:pt modelId="{A778EAD8-ED11-4553-8184-686AA1A65E6C}" type="pres">
      <dgm:prSet presAssocID="{11426BBA-DF53-4D1C-9731-520C2876F6B1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C3857-DED3-475E-8B9C-28D354795BC8}" type="pres">
      <dgm:prSet presAssocID="{11426BBA-DF53-4D1C-9731-520C2876F6B1}" presName="Triangle" presStyleLbl="alignNode1" presStyleIdx="1" presStyleCnt="7"/>
      <dgm:spPr>
        <a:xfrm>
          <a:off x="1618039" y="464493"/>
          <a:ext cx="144414" cy="144414"/>
        </a:xfrm>
        <a:prstGeom prst="triangle">
          <a:avLst>
            <a:gd name="adj" fmla="val 100000"/>
          </a:avLst>
        </a:prstGeom>
      </dgm:spPr>
      <dgm:t>
        <a:bodyPr/>
        <a:lstStyle/>
        <a:p>
          <a:endParaRPr lang="sl-SI"/>
        </a:p>
      </dgm:t>
    </dgm:pt>
    <dgm:pt modelId="{24B723E7-944B-4F40-80D4-02687E849FE4}" type="pres">
      <dgm:prSet presAssocID="{013369AB-DF8A-478C-A2AA-595864573E8E}" presName="sibTrans" presStyleCnt="0"/>
      <dgm:spPr/>
      <dgm:t>
        <a:bodyPr/>
        <a:lstStyle/>
        <a:p>
          <a:endParaRPr lang="sl-SI"/>
        </a:p>
      </dgm:t>
    </dgm:pt>
    <dgm:pt modelId="{F58E9EC8-F430-41E1-8376-F14AA53E7BBF}" type="pres">
      <dgm:prSet presAssocID="{013369AB-DF8A-478C-A2AA-595864573E8E}" presName="space" presStyleCnt="0"/>
      <dgm:spPr/>
      <dgm:t>
        <a:bodyPr/>
        <a:lstStyle/>
        <a:p>
          <a:endParaRPr lang="sl-SI"/>
        </a:p>
      </dgm:t>
    </dgm:pt>
    <dgm:pt modelId="{E915CB7A-3441-4DC2-A47B-A10832710558}" type="pres">
      <dgm:prSet presAssocID="{E7CF2B51-2EB9-44D0-BE1C-A8A6D297E380}" presName="composite" presStyleCnt="0"/>
      <dgm:spPr/>
      <dgm:t>
        <a:bodyPr/>
        <a:lstStyle/>
        <a:p>
          <a:endParaRPr lang="sl-SI"/>
        </a:p>
      </dgm:t>
    </dgm:pt>
    <dgm:pt modelId="{1C78E78F-DA68-4A46-817C-4EDEB1F5502D}" type="pres">
      <dgm:prSet presAssocID="{E7CF2B51-2EB9-44D0-BE1C-A8A6D297E380}" presName="LShape" presStyleLbl="alignNode1" presStyleIdx="2" presStyleCnt="7"/>
      <dgm:spPr>
        <a:xfrm rot="5400000">
          <a:off x="2019101" y="295048"/>
          <a:ext cx="509501" cy="847799"/>
        </a:xfrm>
        <a:prstGeom prst="corner">
          <a:avLst>
            <a:gd name="adj1" fmla="val 16120"/>
            <a:gd name="adj2" fmla="val 16110"/>
          </a:avLst>
        </a:prstGeom>
      </dgm:spPr>
      <dgm:t>
        <a:bodyPr/>
        <a:lstStyle/>
        <a:p>
          <a:endParaRPr lang="sl-SI"/>
        </a:p>
      </dgm:t>
    </dgm:pt>
    <dgm:pt modelId="{FC80B60F-EDCD-46F3-A198-EDA4396417E2}" type="pres">
      <dgm:prSet presAssocID="{E7CF2B51-2EB9-44D0-BE1C-A8A6D297E380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93A225-3682-4EBA-9654-8D519D588D05}" type="pres">
      <dgm:prSet presAssocID="{E7CF2B51-2EB9-44D0-BE1C-A8A6D297E380}" presName="Triangle" presStyleLbl="alignNode1" presStyleIdx="3" presStyleCnt="7"/>
      <dgm:spPr>
        <a:xfrm>
          <a:off x="2555036" y="232632"/>
          <a:ext cx="144414" cy="144414"/>
        </a:xfrm>
        <a:prstGeom prst="triangle">
          <a:avLst>
            <a:gd name="adj" fmla="val 100000"/>
          </a:avLst>
        </a:prstGeom>
      </dgm:spPr>
      <dgm:t>
        <a:bodyPr/>
        <a:lstStyle/>
        <a:p>
          <a:endParaRPr lang="sl-SI"/>
        </a:p>
      </dgm:t>
    </dgm:pt>
    <dgm:pt modelId="{E4A2E77C-5F19-4637-BE9A-94D0B473EC3C}" type="pres">
      <dgm:prSet presAssocID="{8DE82882-9715-4F68-802C-DA64846EDBE4}" presName="sibTrans" presStyleCnt="0"/>
      <dgm:spPr/>
      <dgm:t>
        <a:bodyPr/>
        <a:lstStyle/>
        <a:p>
          <a:endParaRPr lang="sl-SI"/>
        </a:p>
      </dgm:t>
    </dgm:pt>
    <dgm:pt modelId="{7354352B-2846-47FF-A4C9-9B5D733A29E6}" type="pres">
      <dgm:prSet presAssocID="{8DE82882-9715-4F68-802C-DA64846EDBE4}" presName="space" presStyleCnt="0"/>
      <dgm:spPr/>
      <dgm:t>
        <a:bodyPr/>
        <a:lstStyle/>
        <a:p>
          <a:endParaRPr lang="sl-SI"/>
        </a:p>
      </dgm:t>
    </dgm:pt>
    <dgm:pt modelId="{276DEA52-78DC-4994-BB11-F4657182C044}" type="pres">
      <dgm:prSet presAssocID="{DCBCFE59-825D-4001-8F97-85DF10B2BCF2}" presName="composite" presStyleCnt="0"/>
      <dgm:spPr/>
      <dgm:t>
        <a:bodyPr/>
        <a:lstStyle/>
        <a:p>
          <a:endParaRPr lang="sl-SI"/>
        </a:p>
      </dgm:t>
    </dgm:pt>
    <dgm:pt modelId="{66845732-86C0-4A54-8B65-5C0FC7A575CA}" type="pres">
      <dgm:prSet presAssocID="{DCBCFE59-825D-4001-8F97-85DF10B2BCF2}" presName="LShape" presStyleLbl="alignNode1" presStyleIdx="4" presStyleCnt="7"/>
      <dgm:spPr>
        <a:xfrm rot="5400000">
          <a:off x="2956097" y="63187"/>
          <a:ext cx="509501" cy="847799"/>
        </a:xfrm>
        <a:prstGeom prst="corner">
          <a:avLst>
            <a:gd name="adj1" fmla="val 16120"/>
            <a:gd name="adj2" fmla="val 16110"/>
          </a:avLst>
        </a:prstGeom>
      </dgm:spPr>
      <dgm:t>
        <a:bodyPr/>
        <a:lstStyle/>
        <a:p>
          <a:endParaRPr lang="sl-SI"/>
        </a:p>
      </dgm:t>
    </dgm:pt>
    <dgm:pt modelId="{CC2F19FB-8EC4-4B1D-A17F-A4FA38549476}" type="pres">
      <dgm:prSet presAssocID="{DCBCFE59-825D-4001-8F97-85DF10B2BCF2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4DE499-F86A-4E27-A886-9AEE2870A45C}" type="pres">
      <dgm:prSet presAssocID="{DCBCFE59-825D-4001-8F97-85DF10B2BCF2}" presName="Triangle" presStyleLbl="alignNode1" presStyleIdx="5" presStyleCnt="7"/>
      <dgm:spPr>
        <a:xfrm>
          <a:off x="3492032" y="771"/>
          <a:ext cx="144414" cy="144414"/>
        </a:xfrm>
        <a:prstGeom prst="triangle">
          <a:avLst>
            <a:gd name="adj" fmla="val 100000"/>
          </a:avLst>
        </a:prstGeom>
      </dgm:spPr>
      <dgm:t>
        <a:bodyPr/>
        <a:lstStyle/>
        <a:p>
          <a:endParaRPr lang="sl-SI"/>
        </a:p>
      </dgm:t>
    </dgm:pt>
    <dgm:pt modelId="{9B424C34-56DA-450F-AC6B-5DC32D69FDAE}" type="pres">
      <dgm:prSet presAssocID="{E4A505D7-E8AF-4E14-99B6-CDD29A296C5B}" presName="sibTrans" presStyleCnt="0"/>
      <dgm:spPr/>
      <dgm:t>
        <a:bodyPr/>
        <a:lstStyle/>
        <a:p>
          <a:endParaRPr lang="sl-SI"/>
        </a:p>
      </dgm:t>
    </dgm:pt>
    <dgm:pt modelId="{87EF0A77-BFA2-4321-8815-C164641E1DC0}" type="pres">
      <dgm:prSet presAssocID="{E4A505D7-E8AF-4E14-99B6-CDD29A296C5B}" presName="space" presStyleCnt="0"/>
      <dgm:spPr/>
      <dgm:t>
        <a:bodyPr/>
        <a:lstStyle/>
        <a:p>
          <a:endParaRPr lang="sl-SI"/>
        </a:p>
      </dgm:t>
    </dgm:pt>
    <dgm:pt modelId="{BB082BA6-7908-4E68-B9F8-DB4987AE995E}" type="pres">
      <dgm:prSet presAssocID="{BE901E40-9523-458D-B203-CC0CF2A8BF1F}" presName="composite" presStyleCnt="0"/>
      <dgm:spPr/>
      <dgm:t>
        <a:bodyPr/>
        <a:lstStyle/>
        <a:p>
          <a:endParaRPr lang="sl-SI"/>
        </a:p>
      </dgm:t>
    </dgm:pt>
    <dgm:pt modelId="{BB4DCBC0-1283-47EE-84D7-392E03771958}" type="pres">
      <dgm:prSet presAssocID="{BE901E40-9523-458D-B203-CC0CF2A8BF1F}" presName="LShape" presStyleLbl="alignNode1" presStyleIdx="6" presStyleCnt="7"/>
      <dgm:spPr>
        <a:xfrm rot="5400000">
          <a:off x="3893094" y="-168673"/>
          <a:ext cx="509501" cy="847799"/>
        </a:xfrm>
        <a:prstGeom prst="corner">
          <a:avLst>
            <a:gd name="adj1" fmla="val 16120"/>
            <a:gd name="adj2" fmla="val 16110"/>
          </a:avLst>
        </a:prstGeom>
      </dgm:spPr>
      <dgm:t>
        <a:bodyPr/>
        <a:lstStyle/>
        <a:p>
          <a:endParaRPr lang="sl-SI"/>
        </a:p>
      </dgm:t>
    </dgm:pt>
    <dgm:pt modelId="{E4AF6CF8-772C-4FB8-A90C-0D445B7B6E71}" type="pres">
      <dgm:prSet presAssocID="{BE901E40-9523-458D-B203-CC0CF2A8BF1F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6CBA87-FC47-46DF-9DDB-F6AA2E5D66FA}" srcId="{413E55DD-868B-4425-BA9D-162BDE3B9375}" destId="{11426BBA-DF53-4D1C-9731-520C2876F6B1}" srcOrd="0" destOrd="0" parTransId="{7D7C21FA-350E-4FA0-9894-77AC87330B4F}" sibTransId="{013369AB-DF8A-478C-A2AA-595864573E8E}"/>
    <dgm:cxn modelId="{09D93BE5-D0D3-4D7E-B5A5-E773EBE56C9C}" type="presOf" srcId="{11426BBA-DF53-4D1C-9731-520C2876F6B1}" destId="{A778EAD8-ED11-4553-8184-686AA1A65E6C}" srcOrd="0" destOrd="0" presId="urn:microsoft.com/office/officeart/2009/3/layout/StepUpProcess"/>
    <dgm:cxn modelId="{FD30D954-FD33-476E-BF1E-69F5331C23FC}" srcId="{413E55DD-868B-4425-BA9D-162BDE3B9375}" destId="{DCBCFE59-825D-4001-8F97-85DF10B2BCF2}" srcOrd="2" destOrd="0" parTransId="{4724BA07-0AF2-44EA-B021-24A8E73C8A00}" sibTransId="{E4A505D7-E8AF-4E14-99B6-CDD29A296C5B}"/>
    <dgm:cxn modelId="{093E1056-3788-4E55-8279-0AD6BD9A6B63}" type="presOf" srcId="{DCBCFE59-825D-4001-8F97-85DF10B2BCF2}" destId="{CC2F19FB-8EC4-4B1D-A17F-A4FA38549476}" srcOrd="0" destOrd="0" presId="urn:microsoft.com/office/officeart/2009/3/layout/StepUpProcess"/>
    <dgm:cxn modelId="{75AB77A3-DABF-4EDB-A8FC-9A65F5B0B0BD}" type="presOf" srcId="{BE901E40-9523-458D-B203-CC0CF2A8BF1F}" destId="{E4AF6CF8-772C-4FB8-A90C-0D445B7B6E71}" srcOrd="0" destOrd="0" presId="urn:microsoft.com/office/officeart/2009/3/layout/StepUpProcess"/>
    <dgm:cxn modelId="{6A7DBF18-81D2-465A-ADBF-16FB081DBA52}" srcId="{413E55DD-868B-4425-BA9D-162BDE3B9375}" destId="{E7CF2B51-2EB9-44D0-BE1C-A8A6D297E380}" srcOrd="1" destOrd="0" parTransId="{FE4E23A5-B6FD-4CC5-8180-4605A60586AB}" sibTransId="{8DE82882-9715-4F68-802C-DA64846EDBE4}"/>
    <dgm:cxn modelId="{7F4A484C-DB96-4388-AE8B-9AEF9E653765}" type="presOf" srcId="{E7CF2B51-2EB9-44D0-BE1C-A8A6D297E380}" destId="{FC80B60F-EDCD-46F3-A198-EDA4396417E2}" srcOrd="0" destOrd="0" presId="urn:microsoft.com/office/officeart/2009/3/layout/StepUpProcess"/>
    <dgm:cxn modelId="{6A20E32C-3D84-4B4C-AE0B-761EAEE60B0E}" type="presOf" srcId="{413E55DD-868B-4425-BA9D-162BDE3B9375}" destId="{06065477-A1D5-4ED3-AC25-E8F97FDC9C57}" srcOrd="0" destOrd="0" presId="urn:microsoft.com/office/officeart/2009/3/layout/StepUpProcess"/>
    <dgm:cxn modelId="{E840F15D-B05A-4D1D-83A7-FC4D9DE30E3B}" srcId="{413E55DD-868B-4425-BA9D-162BDE3B9375}" destId="{BE901E40-9523-458D-B203-CC0CF2A8BF1F}" srcOrd="3" destOrd="0" parTransId="{FB74425B-B27D-46BD-B1C5-B666700D9B94}" sibTransId="{D3F02034-3C08-4CC2-AA88-A8750A94F4BD}"/>
    <dgm:cxn modelId="{726B282B-80EB-4F23-974A-8154B3270458}" type="presParOf" srcId="{06065477-A1D5-4ED3-AC25-E8F97FDC9C57}" destId="{CB0CA127-8397-497C-9D0D-405D39946618}" srcOrd="0" destOrd="0" presId="urn:microsoft.com/office/officeart/2009/3/layout/StepUpProcess"/>
    <dgm:cxn modelId="{34C9EBE2-189D-44AD-BA5C-090256E0A42C}" type="presParOf" srcId="{CB0CA127-8397-497C-9D0D-405D39946618}" destId="{B7FA2B1B-84F8-4622-A5E6-3EA09F3F6878}" srcOrd="0" destOrd="0" presId="urn:microsoft.com/office/officeart/2009/3/layout/StepUpProcess"/>
    <dgm:cxn modelId="{D3DC72F2-CD3E-4776-A336-9849B09D1E03}" type="presParOf" srcId="{CB0CA127-8397-497C-9D0D-405D39946618}" destId="{A778EAD8-ED11-4553-8184-686AA1A65E6C}" srcOrd="1" destOrd="0" presId="urn:microsoft.com/office/officeart/2009/3/layout/StepUpProcess"/>
    <dgm:cxn modelId="{A73B7CE3-6E41-482F-911B-3EA6C5F7D98A}" type="presParOf" srcId="{CB0CA127-8397-497C-9D0D-405D39946618}" destId="{82EC3857-DED3-475E-8B9C-28D354795BC8}" srcOrd="2" destOrd="0" presId="urn:microsoft.com/office/officeart/2009/3/layout/StepUpProcess"/>
    <dgm:cxn modelId="{80039963-4187-474C-84A7-B107E33605C2}" type="presParOf" srcId="{06065477-A1D5-4ED3-AC25-E8F97FDC9C57}" destId="{24B723E7-944B-4F40-80D4-02687E849FE4}" srcOrd="1" destOrd="0" presId="urn:microsoft.com/office/officeart/2009/3/layout/StepUpProcess"/>
    <dgm:cxn modelId="{5B7A55E4-375F-4B41-AFE5-575FB5330FCC}" type="presParOf" srcId="{24B723E7-944B-4F40-80D4-02687E849FE4}" destId="{F58E9EC8-F430-41E1-8376-F14AA53E7BBF}" srcOrd="0" destOrd="0" presId="urn:microsoft.com/office/officeart/2009/3/layout/StepUpProcess"/>
    <dgm:cxn modelId="{F2835A00-8434-4DAF-B1DD-68F14CF24B69}" type="presParOf" srcId="{06065477-A1D5-4ED3-AC25-E8F97FDC9C57}" destId="{E915CB7A-3441-4DC2-A47B-A10832710558}" srcOrd="2" destOrd="0" presId="urn:microsoft.com/office/officeart/2009/3/layout/StepUpProcess"/>
    <dgm:cxn modelId="{777B2095-01EA-4F33-B427-BE6584B4D8B9}" type="presParOf" srcId="{E915CB7A-3441-4DC2-A47B-A10832710558}" destId="{1C78E78F-DA68-4A46-817C-4EDEB1F5502D}" srcOrd="0" destOrd="0" presId="urn:microsoft.com/office/officeart/2009/3/layout/StepUpProcess"/>
    <dgm:cxn modelId="{E5696192-FBBC-48B2-9501-604364A450A5}" type="presParOf" srcId="{E915CB7A-3441-4DC2-A47B-A10832710558}" destId="{FC80B60F-EDCD-46F3-A198-EDA4396417E2}" srcOrd="1" destOrd="0" presId="urn:microsoft.com/office/officeart/2009/3/layout/StepUpProcess"/>
    <dgm:cxn modelId="{C7F75076-4F65-4340-B33F-66D44542B302}" type="presParOf" srcId="{E915CB7A-3441-4DC2-A47B-A10832710558}" destId="{B193A225-3682-4EBA-9654-8D519D588D05}" srcOrd="2" destOrd="0" presId="urn:microsoft.com/office/officeart/2009/3/layout/StepUpProcess"/>
    <dgm:cxn modelId="{B2D213BA-C5F9-4A6C-8D85-F13A8FAAF3B0}" type="presParOf" srcId="{06065477-A1D5-4ED3-AC25-E8F97FDC9C57}" destId="{E4A2E77C-5F19-4637-BE9A-94D0B473EC3C}" srcOrd="3" destOrd="0" presId="urn:microsoft.com/office/officeart/2009/3/layout/StepUpProcess"/>
    <dgm:cxn modelId="{B9EB0D06-D3F7-4C23-B6B1-DDD6765C3F85}" type="presParOf" srcId="{E4A2E77C-5F19-4637-BE9A-94D0B473EC3C}" destId="{7354352B-2846-47FF-A4C9-9B5D733A29E6}" srcOrd="0" destOrd="0" presId="urn:microsoft.com/office/officeart/2009/3/layout/StepUpProcess"/>
    <dgm:cxn modelId="{B01E2DA8-A894-4505-8537-FB6D2A9C8A66}" type="presParOf" srcId="{06065477-A1D5-4ED3-AC25-E8F97FDC9C57}" destId="{276DEA52-78DC-4994-BB11-F4657182C044}" srcOrd="4" destOrd="0" presId="urn:microsoft.com/office/officeart/2009/3/layout/StepUpProcess"/>
    <dgm:cxn modelId="{FFA3BC46-32E6-4269-AA75-3339C4537F53}" type="presParOf" srcId="{276DEA52-78DC-4994-BB11-F4657182C044}" destId="{66845732-86C0-4A54-8B65-5C0FC7A575CA}" srcOrd="0" destOrd="0" presId="urn:microsoft.com/office/officeart/2009/3/layout/StepUpProcess"/>
    <dgm:cxn modelId="{B95FDFDA-B1AE-4F32-A1B1-9A5F20D258A3}" type="presParOf" srcId="{276DEA52-78DC-4994-BB11-F4657182C044}" destId="{CC2F19FB-8EC4-4B1D-A17F-A4FA38549476}" srcOrd="1" destOrd="0" presId="urn:microsoft.com/office/officeart/2009/3/layout/StepUpProcess"/>
    <dgm:cxn modelId="{7B467A9F-CC19-4E96-B505-40E7C6976C6F}" type="presParOf" srcId="{276DEA52-78DC-4994-BB11-F4657182C044}" destId="{BB4DE499-F86A-4E27-A886-9AEE2870A45C}" srcOrd="2" destOrd="0" presId="urn:microsoft.com/office/officeart/2009/3/layout/StepUpProcess"/>
    <dgm:cxn modelId="{9339620F-897C-450F-BC1D-521CFE1E711E}" type="presParOf" srcId="{06065477-A1D5-4ED3-AC25-E8F97FDC9C57}" destId="{9B424C34-56DA-450F-AC6B-5DC32D69FDAE}" srcOrd="5" destOrd="0" presId="urn:microsoft.com/office/officeart/2009/3/layout/StepUpProcess"/>
    <dgm:cxn modelId="{E83C618D-51B5-41C4-9A87-C57D5C7E93CE}" type="presParOf" srcId="{9B424C34-56DA-450F-AC6B-5DC32D69FDAE}" destId="{87EF0A77-BFA2-4321-8815-C164641E1DC0}" srcOrd="0" destOrd="0" presId="urn:microsoft.com/office/officeart/2009/3/layout/StepUpProcess"/>
    <dgm:cxn modelId="{4D00DC1A-1971-41D4-82BA-D689E870E2A2}" type="presParOf" srcId="{06065477-A1D5-4ED3-AC25-E8F97FDC9C57}" destId="{BB082BA6-7908-4E68-B9F8-DB4987AE995E}" srcOrd="6" destOrd="0" presId="urn:microsoft.com/office/officeart/2009/3/layout/StepUpProcess"/>
    <dgm:cxn modelId="{3A32E9B7-D2AD-4AA0-A1F2-CB54B43CA1F3}" type="presParOf" srcId="{BB082BA6-7908-4E68-B9F8-DB4987AE995E}" destId="{BB4DCBC0-1283-47EE-84D7-392E03771958}" srcOrd="0" destOrd="0" presId="urn:microsoft.com/office/officeart/2009/3/layout/StepUpProcess"/>
    <dgm:cxn modelId="{B8D0874D-2EE6-4DCA-9D21-FC232F4520A3}" type="presParOf" srcId="{BB082BA6-7908-4E68-B9F8-DB4987AE995E}" destId="{E4AF6CF8-772C-4FB8-A90C-0D445B7B6E7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A2B1B-84F8-4622-A5E6-3EA09F3F6878}">
      <dsp:nvSpPr>
        <dsp:cNvPr id="0" name=""/>
        <dsp:cNvSpPr/>
      </dsp:nvSpPr>
      <dsp:spPr>
        <a:xfrm rot="5400000">
          <a:off x="673830" y="1154984"/>
          <a:ext cx="1116827" cy="185837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78EAD8-ED11-4553-8184-686AA1A65E6C}">
      <dsp:nvSpPr>
        <dsp:cNvPr id="0" name=""/>
        <dsp:cNvSpPr/>
      </dsp:nvSpPr>
      <dsp:spPr>
        <a:xfrm>
          <a:off x="487404" y="1710238"/>
          <a:ext cx="1677751" cy="1470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Specify the activities and their outputs</a:t>
          </a:r>
          <a:endParaRPr lang="en-US" sz="1600" kern="1200">
            <a:latin typeface="Calibri"/>
            <a:ea typeface="+mn-ea"/>
            <a:cs typeface="+mn-cs"/>
          </a:endParaRPr>
        </a:p>
      </dsp:txBody>
      <dsp:txXfrm>
        <a:off x="487404" y="1710238"/>
        <a:ext cx="1677751" cy="1470647"/>
      </dsp:txXfrm>
    </dsp:sp>
    <dsp:sp modelId="{82EC3857-DED3-475E-8B9C-28D354795BC8}">
      <dsp:nvSpPr>
        <dsp:cNvPr id="0" name=""/>
        <dsp:cNvSpPr/>
      </dsp:nvSpPr>
      <dsp:spPr>
        <a:xfrm>
          <a:off x="1848599" y="1018168"/>
          <a:ext cx="316556" cy="31655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78E78F-DA68-4A46-817C-4EDEB1F5502D}">
      <dsp:nvSpPr>
        <dsp:cNvPr id="0" name=""/>
        <dsp:cNvSpPr/>
      </dsp:nvSpPr>
      <dsp:spPr>
        <a:xfrm rot="5400000">
          <a:off x="2727726" y="646745"/>
          <a:ext cx="1116827" cy="185837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80B60F-EDCD-46F3-A198-EDA4396417E2}">
      <dsp:nvSpPr>
        <dsp:cNvPr id="0" name=""/>
        <dsp:cNvSpPr/>
      </dsp:nvSpPr>
      <dsp:spPr>
        <a:xfrm>
          <a:off x="2541300" y="1201999"/>
          <a:ext cx="1677751" cy="1470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Identify the inputs required by each output</a:t>
          </a:r>
          <a:endParaRPr lang="en-US" sz="1600" kern="1200">
            <a:latin typeface="Calibri"/>
            <a:ea typeface="+mn-ea"/>
            <a:cs typeface="+mn-cs"/>
          </a:endParaRPr>
        </a:p>
      </dsp:txBody>
      <dsp:txXfrm>
        <a:off x="2541300" y="1201999"/>
        <a:ext cx="1677751" cy="1470647"/>
      </dsp:txXfrm>
    </dsp:sp>
    <dsp:sp modelId="{B193A225-3682-4EBA-9654-8D519D588D05}">
      <dsp:nvSpPr>
        <dsp:cNvPr id="0" name=""/>
        <dsp:cNvSpPr/>
      </dsp:nvSpPr>
      <dsp:spPr>
        <a:xfrm>
          <a:off x="3902495" y="509930"/>
          <a:ext cx="316556" cy="31655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6845732-86C0-4A54-8B65-5C0FC7A575CA}">
      <dsp:nvSpPr>
        <dsp:cNvPr id="0" name=""/>
        <dsp:cNvSpPr/>
      </dsp:nvSpPr>
      <dsp:spPr>
        <a:xfrm rot="5400000">
          <a:off x="4781622" y="138507"/>
          <a:ext cx="1116827" cy="185837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2F19FB-8EC4-4B1D-A17F-A4FA38549476}">
      <dsp:nvSpPr>
        <dsp:cNvPr id="0" name=""/>
        <dsp:cNvSpPr/>
      </dsp:nvSpPr>
      <dsp:spPr>
        <a:xfrm>
          <a:off x="4595196" y="693761"/>
          <a:ext cx="1677751" cy="1470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Estimate the cost of each input</a:t>
          </a:r>
          <a:endParaRPr lang="en-US" sz="1600" kern="1200">
            <a:latin typeface="Calibri"/>
            <a:ea typeface="+mn-ea"/>
            <a:cs typeface="+mn-cs"/>
          </a:endParaRPr>
        </a:p>
      </dsp:txBody>
      <dsp:txXfrm>
        <a:off x="4595196" y="693761"/>
        <a:ext cx="1677751" cy="1470647"/>
      </dsp:txXfrm>
    </dsp:sp>
    <dsp:sp modelId="{BB4DE499-F86A-4E27-A886-9AEE2870A45C}">
      <dsp:nvSpPr>
        <dsp:cNvPr id="0" name=""/>
        <dsp:cNvSpPr/>
      </dsp:nvSpPr>
      <dsp:spPr>
        <a:xfrm>
          <a:off x="5956391" y="1691"/>
          <a:ext cx="316556" cy="316556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B4DCBC0-1283-47EE-84D7-392E03771958}">
      <dsp:nvSpPr>
        <dsp:cNvPr id="0" name=""/>
        <dsp:cNvSpPr/>
      </dsp:nvSpPr>
      <dsp:spPr>
        <a:xfrm rot="5400000">
          <a:off x="6835518" y="-369731"/>
          <a:ext cx="1116827" cy="185837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AF6CF8-772C-4FB8-A90C-0D445B7B6E71}">
      <dsp:nvSpPr>
        <dsp:cNvPr id="0" name=""/>
        <dsp:cNvSpPr/>
      </dsp:nvSpPr>
      <dsp:spPr>
        <a:xfrm>
          <a:off x="6649092" y="185522"/>
          <a:ext cx="1677751" cy="1470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Sum up the costs by cost categories</a:t>
          </a:r>
          <a:endParaRPr lang="en-US" sz="1600" kern="1200">
            <a:latin typeface="Calibri"/>
            <a:ea typeface="+mn-ea"/>
            <a:cs typeface="+mn-cs"/>
          </a:endParaRPr>
        </a:p>
      </dsp:txBody>
      <dsp:txXfrm>
        <a:off x="6649092" y="185522"/>
        <a:ext cx="1677751" cy="1470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F4461-FBC1-4E69-85A9-3D97912191AA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659F0-95B2-4EC0-A90B-C1D2D25BEC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569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OECD Eurasia Competitiveness Programme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98F6B-FEA9-43FE-966A-468ED4340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643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OECD Eurasia Competitiveness Programme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98F6B-FEA9-43FE-966A-468ED4340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74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OECD Eurasia Competitiveness Programme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98F6B-FEA9-43FE-966A-468ED4340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068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633630" y="6458379"/>
            <a:ext cx="2769162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dirty="0" smtClean="0"/>
              <a:t>OECD Eurasia </a:t>
            </a:r>
            <a:r>
              <a:rPr lang="fr-FR" smtClean="0"/>
              <a:t>Competitiveness Programme</a:t>
            </a:r>
            <a:endParaRPr lang="en-GB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2791" y="6457774"/>
            <a:ext cx="342899" cy="365125"/>
          </a:xfrm>
          <a:prstGeom prst="rect">
            <a:avLst/>
          </a:prstGeom>
        </p:spPr>
        <p:txBody>
          <a:bodyPr/>
          <a:lstStyle/>
          <a:p>
            <a:fld id="{9D16839B-FD55-0444-9048-B76148E24A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Line 170"/>
          <p:cNvSpPr>
            <a:spLocks noChangeShapeType="1"/>
          </p:cNvSpPr>
          <p:nvPr userDrawn="1"/>
        </p:nvSpPr>
        <p:spPr bwMode="auto">
          <a:xfrm>
            <a:off x="0" y="780008"/>
            <a:ext cx="9144000" cy="0"/>
          </a:xfrm>
          <a:prstGeom prst="line">
            <a:avLst/>
          </a:prstGeom>
          <a:noFill/>
          <a:ln w="38100">
            <a:solidFill>
              <a:srgbClr val="75145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422041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1662" dirty="0">
              <a:solidFill>
                <a:srgbClr val="000066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920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633630" y="6458379"/>
            <a:ext cx="2769162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dirty="0" smtClean="0"/>
              <a:t>OECD Eurasia </a:t>
            </a:r>
            <a:r>
              <a:rPr lang="fr-FR" smtClean="0"/>
              <a:t>Competitiveness Programme</a:t>
            </a:r>
            <a:endParaRPr lang="en-GB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2791" y="6457774"/>
            <a:ext cx="342899" cy="365125"/>
          </a:xfrm>
          <a:prstGeom prst="rect">
            <a:avLst/>
          </a:prstGeom>
        </p:spPr>
        <p:txBody>
          <a:bodyPr/>
          <a:lstStyle/>
          <a:p>
            <a:fld id="{9D16839B-FD55-0444-9048-B76148E24A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170"/>
          <p:cNvSpPr>
            <a:spLocks noChangeShapeType="1"/>
          </p:cNvSpPr>
          <p:nvPr userDrawn="1"/>
        </p:nvSpPr>
        <p:spPr bwMode="auto">
          <a:xfrm>
            <a:off x="0" y="780008"/>
            <a:ext cx="9144000" cy="0"/>
          </a:xfrm>
          <a:prstGeom prst="line">
            <a:avLst/>
          </a:prstGeom>
          <a:noFill/>
          <a:ln w="38100">
            <a:solidFill>
              <a:srgbClr val="75145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422041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1662" dirty="0">
              <a:solidFill>
                <a:srgbClr val="000066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949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633630" y="6458379"/>
            <a:ext cx="2769162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dirty="0" smtClean="0"/>
              <a:t>OECD Eurasia </a:t>
            </a:r>
            <a:r>
              <a:rPr lang="fr-FR" smtClean="0"/>
              <a:t>Competitiveness Programme</a:t>
            </a:r>
            <a:endParaRPr lang="en-GB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2791" y="6457774"/>
            <a:ext cx="342899" cy="365125"/>
          </a:xfrm>
          <a:prstGeom prst="rect">
            <a:avLst/>
          </a:prstGeom>
        </p:spPr>
        <p:txBody>
          <a:bodyPr/>
          <a:lstStyle/>
          <a:p>
            <a:fld id="{9D16839B-FD55-0444-9048-B76148E24A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Line 170"/>
          <p:cNvSpPr>
            <a:spLocks noChangeShapeType="1"/>
          </p:cNvSpPr>
          <p:nvPr userDrawn="1"/>
        </p:nvSpPr>
        <p:spPr bwMode="auto">
          <a:xfrm>
            <a:off x="0" y="780008"/>
            <a:ext cx="9144000" cy="0"/>
          </a:xfrm>
          <a:prstGeom prst="line">
            <a:avLst/>
          </a:prstGeom>
          <a:noFill/>
          <a:ln w="38100">
            <a:solidFill>
              <a:srgbClr val="75145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422041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1662" dirty="0">
              <a:solidFill>
                <a:srgbClr val="000066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973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633630" y="6458379"/>
            <a:ext cx="2769162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dirty="0" smtClean="0"/>
              <a:t>OECD Eurasia </a:t>
            </a:r>
            <a:r>
              <a:rPr lang="fr-FR" smtClean="0"/>
              <a:t>Competitiveness Programme</a:t>
            </a:r>
            <a:endParaRPr lang="en-GB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2791" y="6457774"/>
            <a:ext cx="342899" cy="365125"/>
          </a:xfrm>
          <a:prstGeom prst="rect">
            <a:avLst/>
          </a:prstGeom>
        </p:spPr>
        <p:txBody>
          <a:bodyPr/>
          <a:lstStyle/>
          <a:p>
            <a:fld id="{9D16839B-FD55-0444-9048-B76148E24A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Line 170"/>
          <p:cNvSpPr>
            <a:spLocks noChangeShapeType="1"/>
          </p:cNvSpPr>
          <p:nvPr userDrawn="1"/>
        </p:nvSpPr>
        <p:spPr bwMode="auto">
          <a:xfrm>
            <a:off x="0" y="780008"/>
            <a:ext cx="9144000" cy="0"/>
          </a:xfrm>
          <a:prstGeom prst="line">
            <a:avLst/>
          </a:prstGeom>
          <a:noFill/>
          <a:ln w="38100">
            <a:solidFill>
              <a:srgbClr val="75145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422041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1662" dirty="0">
              <a:solidFill>
                <a:srgbClr val="000066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879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633630" y="6458379"/>
            <a:ext cx="2769162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dirty="0" smtClean="0"/>
              <a:t>OECD Eurasia </a:t>
            </a:r>
            <a:r>
              <a:rPr lang="fr-FR" smtClean="0"/>
              <a:t>Competitiveness Programme</a:t>
            </a:r>
            <a:endParaRPr lang="en-GB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2791" y="6457774"/>
            <a:ext cx="342899" cy="365125"/>
          </a:xfrm>
          <a:prstGeom prst="rect">
            <a:avLst/>
          </a:prstGeom>
        </p:spPr>
        <p:txBody>
          <a:bodyPr/>
          <a:lstStyle/>
          <a:p>
            <a:fld id="{9D16839B-FD55-0444-9048-B76148E24A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Line 170"/>
          <p:cNvSpPr>
            <a:spLocks noChangeShapeType="1"/>
          </p:cNvSpPr>
          <p:nvPr userDrawn="1"/>
        </p:nvSpPr>
        <p:spPr bwMode="auto">
          <a:xfrm>
            <a:off x="0" y="780008"/>
            <a:ext cx="9144000" cy="0"/>
          </a:xfrm>
          <a:prstGeom prst="line">
            <a:avLst/>
          </a:prstGeom>
          <a:noFill/>
          <a:ln w="38100">
            <a:solidFill>
              <a:srgbClr val="75145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422041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GB" sz="1662" dirty="0">
              <a:solidFill>
                <a:srgbClr val="000066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53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OECD Eurasia Competitiveness Programme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98F6B-FEA9-43FE-966A-468ED4340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40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OECD Eurasia Competitiveness Programme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98F6B-FEA9-43FE-966A-468ED4340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82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OECD Eurasia Competitiveness Programme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98F6B-FEA9-43FE-966A-468ED4340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420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OECD Eurasia Competitiveness Programme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98F6B-FEA9-43FE-966A-468ED4340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99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OECD Eurasia Competitiveness Programme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98F6B-FEA9-43FE-966A-468ED4340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05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OECD Eurasia Competitiveness Programme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98F6B-FEA9-43FE-966A-468ED4340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31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OECD Eurasia Competitiveness Programme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98F6B-FEA9-43FE-966A-468ED4340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08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OECD Eurasia Competitiveness Programme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98F6B-FEA9-43FE-966A-468ED4340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30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OECD Eurasia Competitiveness Programme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98F6B-FEA9-43FE-966A-468ED4340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48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6425" y="274638"/>
            <a:ext cx="8080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425" y="1600202"/>
            <a:ext cx="8080375" cy="4351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7" name="Picture 6" descr="OECD Chevrons [Eurasia].ep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875" y="6496285"/>
            <a:ext cx="150646" cy="339200"/>
          </a:xfrm>
          <a:prstGeom prst="rect">
            <a:avLst/>
          </a:prstGeom>
        </p:spPr>
      </p:pic>
      <p:sp>
        <p:nvSpPr>
          <p:cNvPr id="1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633630" y="6458379"/>
            <a:ext cx="2769162" cy="365125"/>
          </a:xfrm>
          <a:prstGeom prst="rect">
            <a:avLst/>
          </a:prstGeom>
        </p:spPr>
        <p:txBody>
          <a:bodyPr anchor="ctr"/>
          <a:lstStyle>
            <a:lvl1pPr>
              <a:defRPr sz="1015">
                <a:solidFill>
                  <a:schemeClr val="bg1">
                    <a:lumMod val="50000"/>
                  </a:schemeClr>
                </a:solidFill>
                <a:latin typeface="Gadugi" panose="020B0502040204020203" pitchFamily="34" charset="0"/>
              </a:defRPr>
            </a:lvl1pPr>
          </a:lstStyle>
          <a:p>
            <a:pPr algn="r"/>
            <a:r>
              <a:rPr lang="fr-FR" dirty="0" smtClean="0"/>
              <a:t>OECD Eurasia </a:t>
            </a:r>
            <a:r>
              <a:rPr lang="fr-FR" smtClean="0"/>
              <a:t>Competitiveness Programme</a:t>
            </a:r>
            <a:endParaRPr lang="en-GB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02791" y="6457774"/>
            <a:ext cx="342899" cy="365125"/>
          </a:xfrm>
          <a:prstGeom prst="rect">
            <a:avLst/>
          </a:prstGeom>
        </p:spPr>
        <p:txBody>
          <a:bodyPr anchor="ctr"/>
          <a:lstStyle>
            <a:lvl1pPr>
              <a:defRPr sz="1015">
                <a:solidFill>
                  <a:schemeClr val="bg1">
                    <a:lumMod val="50000"/>
                  </a:schemeClr>
                </a:solidFill>
                <a:latin typeface="Gadugi" panose="020B0502040204020203" pitchFamily="34" charset="0"/>
              </a:defRPr>
            </a:lvl1pPr>
          </a:lstStyle>
          <a:p>
            <a:fld id="{9D16839B-FD55-0444-9048-B76148E24A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21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 ftr="0" dt="0"/>
  <p:txStyles>
    <p:titleStyle>
      <a:lvl1pPr algn="l" defTabSz="422041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Gadugi" panose="020B0502040204020203" pitchFamily="34" charset="0"/>
          <a:ea typeface="+mj-ea"/>
          <a:cs typeface="+mj-cs"/>
        </a:defRPr>
      </a:lvl1pPr>
    </p:titleStyle>
    <p:bodyStyle>
      <a:lvl1pPr marL="316531" indent="-316531" algn="l" defTabSz="422041" rtl="0" eaLnBrk="1" latinLnBrk="0" hangingPunct="1">
        <a:spcBef>
          <a:spcPct val="20000"/>
        </a:spcBef>
        <a:buFont typeface="Arial"/>
        <a:buChar char="•"/>
        <a:defRPr sz="2954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1pPr>
      <a:lvl2pPr marL="685817" indent="-263776" algn="l" defTabSz="422041" rtl="0" eaLnBrk="1" latinLnBrk="0" hangingPunct="1">
        <a:spcBef>
          <a:spcPct val="20000"/>
        </a:spcBef>
        <a:buFont typeface="Arial"/>
        <a:buChar char="–"/>
        <a:defRPr sz="2585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2pPr>
      <a:lvl3pPr marL="1055103" indent="-211021" algn="l" defTabSz="422041" rtl="0" eaLnBrk="1" latinLnBrk="0" hangingPunct="1">
        <a:spcBef>
          <a:spcPct val="20000"/>
        </a:spcBef>
        <a:buFont typeface="Arial"/>
        <a:buChar char="•"/>
        <a:defRPr sz="2215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3pPr>
      <a:lvl4pPr marL="1477145" indent="-211021" algn="l" defTabSz="422041" rtl="0" eaLnBrk="1" latinLnBrk="0" hangingPunct="1">
        <a:spcBef>
          <a:spcPct val="20000"/>
        </a:spcBef>
        <a:buFont typeface="Arial"/>
        <a:buChar char="–"/>
        <a:defRPr sz="1846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4pPr>
      <a:lvl5pPr marL="1899186" indent="-211021" algn="l" defTabSz="422041" rtl="0" eaLnBrk="1" latinLnBrk="0" hangingPunct="1">
        <a:spcBef>
          <a:spcPct val="20000"/>
        </a:spcBef>
        <a:buFont typeface="Arial"/>
        <a:buChar char="»"/>
        <a:defRPr sz="1846" kern="1200">
          <a:solidFill>
            <a:schemeClr val="tx1"/>
          </a:solidFill>
          <a:latin typeface="Gadugi" panose="020B0502040204020203" pitchFamily="34" charset="0"/>
          <a:ea typeface="+mn-ea"/>
          <a:cs typeface="+mn-cs"/>
        </a:defRPr>
      </a:lvl5pPr>
      <a:lvl6pPr marL="2321227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ECD Chevrons [Eurasia]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51" y="1532448"/>
            <a:ext cx="954295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-2" y="3433600"/>
            <a:ext cx="9144001" cy="342439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/>
        </p:nvSpPr>
        <p:spPr>
          <a:xfrm>
            <a:off x="1371600" y="1696567"/>
            <a:ext cx="7766861" cy="2686726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ts val="2400"/>
              </a:lnSpc>
              <a:spcAft>
                <a:spcPts val="554"/>
              </a:spcAft>
            </a:pPr>
            <a:r>
              <a:rPr lang="en-US" sz="1477" dirty="0">
                <a:solidFill>
                  <a:srgbClr val="502D5C"/>
                </a:solidFill>
                <a:latin typeface="Gadugi" panose="020B0502040204020203" pitchFamily="34" charset="0"/>
                <a:cs typeface="Arial"/>
              </a:rPr>
              <a:t>EASTERN EUROPE AND SOUTH CAUCASUS INITIATIVE</a:t>
            </a:r>
          </a:p>
          <a:p>
            <a:pPr eaLnBrk="0" hangingPunct="0">
              <a:lnSpc>
                <a:spcPts val="2400"/>
              </a:lnSpc>
              <a:spcAft>
                <a:spcPts val="554"/>
              </a:spcAft>
            </a:pPr>
            <a:endParaRPr lang="en-US" sz="2677" b="1" dirty="0">
              <a:solidFill>
                <a:srgbClr val="502D5C"/>
              </a:solidFill>
              <a:latin typeface="Gadugi" panose="020B0502040204020203" pitchFamily="34" charset="0"/>
              <a:cs typeface="Arial"/>
            </a:endParaRPr>
          </a:p>
          <a:p>
            <a:pPr eaLnBrk="0" hangingPunct="0">
              <a:lnSpc>
                <a:spcPts val="2400"/>
              </a:lnSpc>
              <a:spcAft>
                <a:spcPts val="554"/>
              </a:spcAft>
            </a:pPr>
            <a:r>
              <a:rPr lang="en-US" sz="2677" b="1" dirty="0">
                <a:solidFill>
                  <a:srgbClr val="502D5C"/>
                </a:solidFill>
                <a:latin typeface="Gadugi" panose="020B0502040204020203" pitchFamily="34" charset="0"/>
                <a:cs typeface="Arial"/>
              </a:rPr>
              <a:t>EU4Business: From Policies to Action</a:t>
            </a:r>
          </a:p>
          <a:p>
            <a:pPr eaLnBrk="0" hangingPunct="0">
              <a:lnSpc>
                <a:spcPct val="80000"/>
              </a:lnSpc>
              <a:spcAft>
                <a:spcPts val="185"/>
              </a:spcAft>
            </a:pPr>
            <a:r>
              <a:rPr lang="sl-SI" sz="1846" b="1" smtClean="0">
                <a:solidFill>
                  <a:srgbClr val="502D5C"/>
                </a:solidFill>
                <a:latin typeface="Gadugi" panose="020B0502040204020203" pitchFamily="34" charset="0"/>
                <a:cs typeface="Arial"/>
              </a:rPr>
              <a:t>Proposed methodology and work arrangements on costing of Georgia‘s SME Strategy / Action Plan</a:t>
            </a:r>
            <a:endParaRPr lang="en-US" sz="1846" b="1" dirty="0">
              <a:solidFill>
                <a:srgbClr val="502D5C"/>
              </a:solidFill>
              <a:latin typeface="Gadugi" panose="020B0502040204020203" pitchFamily="34" charset="0"/>
              <a:cs typeface="Arial"/>
            </a:endParaRPr>
          </a:p>
          <a:p>
            <a:pPr eaLnBrk="0" hangingPunct="0">
              <a:lnSpc>
                <a:spcPct val="80000"/>
              </a:lnSpc>
              <a:spcAft>
                <a:spcPts val="185"/>
              </a:spcAft>
            </a:pPr>
            <a:endParaRPr lang="en-US" sz="1846" b="1" dirty="0">
              <a:solidFill>
                <a:srgbClr val="502D5C"/>
              </a:solidFill>
              <a:latin typeface="Gadugi" panose="020B0502040204020203" pitchFamily="34" charset="0"/>
              <a:cs typeface="Arial"/>
            </a:endParaRPr>
          </a:p>
          <a:p>
            <a:pPr eaLnBrk="0" hangingPunct="0">
              <a:lnSpc>
                <a:spcPct val="80000"/>
              </a:lnSpc>
              <a:spcBef>
                <a:spcPts val="1108"/>
              </a:spcBef>
              <a:spcAft>
                <a:spcPts val="185"/>
              </a:spcAft>
            </a:pPr>
            <a:endParaRPr lang="en-US" sz="1662" dirty="0">
              <a:solidFill>
                <a:srgbClr val="502D5C"/>
              </a:solidFill>
              <a:latin typeface="Gadugi" panose="020B0502040204020203" pitchFamily="34" charset="0"/>
              <a:cs typeface="Arial"/>
            </a:endParaRPr>
          </a:p>
        </p:txBody>
      </p:sp>
      <p:sp>
        <p:nvSpPr>
          <p:cNvPr id="2" name="Rectangle 1"/>
          <p:cNvSpPr/>
          <p:nvPr/>
        </p:nvSpPr>
        <p:spPr bwMode="white">
          <a:xfrm>
            <a:off x="0" y="896041"/>
            <a:ext cx="9144000" cy="3409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pic>
        <p:nvPicPr>
          <p:cNvPr id="8" name="Picture 7" descr="OECD_TEXT_10cm_4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432" y="401115"/>
            <a:ext cx="2291707" cy="64123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51" y="214519"/>
            <a:ext cx="1100718" cy="102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98542" y="4685088"/>
            <a:ext cx="34227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Videoconference</a:t>
            </a:r>
          </a:p>
          <a:p>
            <a:r>
              <a:rPr lang="sl-SI" smtClean="0"/>
              <a:t>23</a:t>
            </a:r>
            <a:r>
              <a:rPr lang="en-GB" smtClean="0"/>
              <a:t>.0</a:t>
            </a:r>
            <a:r>
              <a:rPr lang="sl-SI" smtClean="0"/>
              <a:t>9</a:t>
            </a:r>
            <a:r>
              <a:rPr lang="en-GB" smtClean="0"/>
              <a:t>.2020</a:t>
            </a:r>
            <a:endParaRPr lang="sl-SI" smtClean="0"/>
          </a:p>
          <a:p>
            <a:r>
              <a:rPr lang="sl-SI" smtClean="0"/>
              <a:t>Janez Šušteršič, independet expert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72221" y="175844"/>
            <a:ext cx="7812147" cy="3399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defTabSz="844083"/>
            <a:r>
              <a:rPr lang="sl-SI" kern="0" smtClean="0">
                <a:solidFill>
                  <a:srgbClr val="000066"/>
                </a:solidFill>
                <a:latin typeface="Gadugi" panose="020B0502040204020203" pitchFamily="34" charset="0"/>
                <a:cs typeface="Arial" pitchFamily="34" charset="0"/>
              </a:rPr>
              <a:t>Proposed steps (1)</a:t>
            </a:r>
            <a:endParaRPr lang="en-GB" kern="0" dirty="0">
              <a:solidFill>
                <a:srgbClr val="000066"/>
              </a:solidFill>
              <a:latin typeface="Gadugi" panose="020B0502040204020203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221" y="1336721"/>
            <a:ext cx="84021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sl-SI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Online meeting with the coordinators of the strategy / AP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Agreement on organization of work and timeline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Clarification of open questions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Requirement: appointment of a costing coordinator (CC) who will support and work closely with the expert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Timing: as soon as possible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l-SI" sz="2400" kern="0">
              <a:solidFill>
                <a:srgbClr val="000066"/>
              </a:solidFill>
              <a:latin typeface="Gadugi" panose="020B0502040204020203" pitchFamily="34" charset="0"/>
              <a:ea typeface="ＭＳ Ｐゴシック" charset="-128"/>
              <a:cs typeface="Arial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sl-SI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Webinar 1</a:t>
            </a:r>
            <a:endParaRPr lang="sl-SI" sz="2400" kern="0">
              <a:solidFill>
                <a:srgbClr val="000066"/>
              </a:solidFill>
              <a:latin typeface="Gadugi" panose="020B0502040204020203" pitchFamily="34" charset="0"/>
              <a:ea typeface="ＭＳ Ｐゴシック" charset="-128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Presentation and discussion of methodology</a:t>
            </a:r>
            <a:endParaRPr lang="sl-SI" sz="2400" kern="0">
              <a:solidFill>
                <a:srgbClr val="000066"/>
              </a:solidFill>
              <a:latin typeface="Gadugi" panose="020B0502040204020203" pitchFamily="34" charset="0"/>
              <a:ea typeface="ＭＳ Ｐゴシック" charset="-128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Group work of participants on exercises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2400" ker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Requirement</a:t>
            </a:r>
            <a:r>
              <a:rPr lang="sl-SI" sz="2400" ker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: </a:t>
            </a:r>
            <a:r>
              <a:rPr lang="sl-SI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support by the CC in organization of the webinar and selection of participants</a:t>
            </a:r>
            <a:endParaRPr lang="sl-SI" sz="2400" kern="0">
              <a:solidFill>
                <a:srgbClr val="000066"/>
              </a:solidFill>
              <a:latin typeface="Gadugi" panose="020B0502040204020203" pitchFamily="34" charset="0"/>
              <a:ea typeface="ＭＳ Ｐゴシック" charset="-128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Timing</a:t>
            </a:r>
            <a:r>
              <a:rPr lang="sl-SI" sz="2400" ker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: </a:t>
            </a:r>
            <a:r>
              <a:rPr lang="sl-SI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early in the preparation of the AP</a:t>
            </a:r>
            <a:endParaRPr lang="en-GB" sz="2400" kern="0" dirty="0">
              <a:solidFill>
                <a:srgbClr val="000066"/>
              </a:solidFill>
              <a:latin typeface="Gadugi" panose="020B0502040204020203" pitchFamily="34" charset="0"/>
              <a:ea typeface="ＭＳ Ｐゴシック" charset="-128"/>
              <a:cs typeface="Arial" pitchFamily="34" charset="0"/>
            </a:endParaRPr>
          </a:p>
          <a:p>
            <a:endParaRPr lang="en-GB" sz="2400" b="1" i="1" kern="0" dirty="0">
              <a:solidFill>
                <a:srgbClr val="000066"/>
              </a:solidFill>
              <a:latin typeface="Gadugi" panose="020B0502040204020203" pitchFamily="34" charset="0"/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7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72221" y="175844"/>
            <a:ext cx="7812147" cy="3399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defTabSz="844083"/>
            <a:r>
              <a:rPr lang="sl-SI" kern="0" smtClean="0">
                <a:solidFill>
                  <a:srgbClr val="000066"/>
                </a:solidFill>
                <a:latin typeface="Gadugi" panose="020B0502040204020203" pitchFamily="34" charset="0"/>
                <a:cs typeface="Arial" pitchFamily="34" charset="0"/>
              </a:rPr>
              <a:t>Proposed steps (2)</a:t>
            </a:r>
            <a:endParaRPr lang="en-GB" kern="0" dirty="0">
              <a:solidFill>
                <a:srgbClr val="000066"/>
              </a:solidFill>
              <a:latin typeface="Gadugi" panose="020B0502040204020203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221" y="1116588"/>
            <a:ext cx="84021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3"/>
            </a:pPr>
            <a:r>
              <a:rPr lang="sl-SI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Webinars 2-3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Joint work on improving costing of selected activities (up to 15 activities per webinar) </a:t>
            </a:r>
            <a:endParaRPr lang="sl-SI" sz="2400" kern="0" smtClean="0">
              <a:solidFill>
                <a:srgbClr val="000066"/>
              </a:solidFill>
              <a:latin typeface="Gadugi" panose="020B0502040204020203" pitchFamily="34" charset="0"/>
              <a:ea typeface="ＭＳ Ｐゴシック" charset="-128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Clarification of open questions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Requirement: draft costing of selected activities submitted to the CC and expert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Timing: to be agreed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l-SI" sz="2400" kern="0">
              <a:solidFill>
                <a:srgbClr val="000066"/>
              </a:solidFill>
              <a:latin typeface="Gadugi" panose="020B0502040204020203" pitchFamily="34" charset="0"/>
              <a:ea typeface="ＭＳ Ｐゴシック" charset="-128"/>
              <a:cs typeface="Arial" pitchFamily="34" charset="0"/>
            </a:endParaRPr>
          </a:p>
          <a:p>
            <a:pPr marL="457200" indent="-457200">
              <a:buFont typeface="+mj-lt"/>
              <a:buAutoNum type="arabicParenR" startAt="3"/>
            </a:pPr>
            <a:r>
              <a:rPr lang="sl-SI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In between and after webinars</a:t>
            </a:r>
            <a:endParaRPr lang="sl-SI" sz="2400" kern="0">
              <a:solidFill>
                <a:srgbClr val="000066"/>
              </a:solidFill>
              <a:latin typeface="Gadugi" panose="020B0502040204020203" pitchFamily="34" charset="0"/>
              <a:ea typeface="ＭＳ Ｐゴシック" charset="-128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Remote support to the CC via email or short meetings</a:t>
            </a:r>
            <a:endParaRPr lang="sl-SI" sz="2400" kern="0">
              <a:solidFill>
                <a:srgbClr val="000066"/>
              </a:solidFill>
              <a:latin typeface="Gadugi" panose="020B0502040204020203" pitchFamily="34" charset="0"/>
              <a:ea typeface="ＭＳ Ｐゴシック" charset="-128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2400" ker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Clarification of open questions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2400" ker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Requirement</a:t>
            </a:r>
            <a:r>
              <a:rPr lang="sl-SI" sz="2400" ker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: </a:t>
            </a:r>
            <a:r>
              <a:rPr lang="sl-SI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the CC acts as a guide/instructor to other officials working on costing</a:t>
            </a:r>
            <a:endParaRPr lang="sl-SI" sz="2400" kern="0">
              <a:solidFill>
                <a:srgbClr val="000066"/>
              </a:solidFill>
              <a:latin typeface="Gadugi" panose="020B0502040204020203" pitchFamily="34" charset="0"/>
              <a:ea typeface="ＭＳ Ｐゴシック" charset="-128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Timing</a:t>
            </a:r>
            <a:r>
              <a:rPr lang="sl-SI" sz="2400" ker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: </a:t>
            </a:r>
            <a:r>
              <a:rPr lang="sl-SI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as needed and agreed</a:t>
            </a:r>
            <a:endParaRPr lang="en-GB" sz="2400" b="1" i="1" kern="0" dirty="0">
              <a:solidFill>
                <a:srgbClr val="000066"/>
              </a:solidFill>
              <a:latin typeface="Gadugi" panose="020B0502040204020203" pitchFamily="34" charset="0"/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77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/>
        </p:nvSpPr>
        <p:spPr>
          <a:xfrm>
            <a:off x="204623" y="256861"/>
            <a:ext cx="8100000" cy="33996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defTabSz="422041"/>
            <a:r>
              <a:rPr lang="en-US" sz="2400" dirty="0">
                <a:latin typeface="Gadugi" panose="020B0502040204020203" pitchFamily="34" charset="0"/>
              </a:rPr>
              <a:t>Agenda</a:t>
            </a:r>
            <a:endParaRPr lang="en-GB" sz="2400" dirty="0">
              <a:latin typeface="Gadugi" panose="020B0502040204020203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52741" y="2150816"/>
            <a:ext cx="8338056" cy="8446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3231" tIns="33231" rIns="33231" bIns="33231" numCol="1" rtlCol="0" anchor="ctr" anchorCtr="0" compatLnSpc="1">
            <a:prstTxWarp prst="textNoShape">
              <a:avLst/>
            </a:prstTxWarp>
          </a:bodyPr>
          <a:lstStyle/>
          <a:p>
            <a:pPr algn="ctr" defTabSz="844083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738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2741" y="2176656"/>
            <a:ext cx="8392949" cy="1882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6531" indent="-316531" defTabSz="422041" eaLnBrk="0" hangingPunct="0">
              <a:lnSpc>
                <a:spcPct val="150000"/>
              </a:lnSpc>
              <a:buFont typeface="+mj-lt"/>
              <a:buAutoNum type="arabicPeriod"/>
              <a:tabLst>
                <a:tab pos="421965" algn="l"/>
              </a:tabLst>
              <a:defRPr/>
            </a:pPr>
            <a:r>
              <a:rPr lang="sl-SI" sz="2585" b="1" smtClean="0">
                <a:solidFill>
                  <a:srgbClr val="000066"/>
                </a:solidFill>
                <a:latin typeface="Gadugi" panose="020B0502040204020203" pitchFamily="34" charset="0"/>
                <a:cs typeface="Arial" pitchFamily="34" charset="0"/>
              </a:rPr>
              <a:t>Basics on costing methodology</a:t>
            </a:r>
            <a:endParaRPr lang="en-US" sz="2585" b="1" dirty="0">
              <a:solidFill>
                <a:srgbClr val="000066"/>
              </a:solidFill>
              <a:latin typeface="Gadugi" panose="020B0502040204020203" pitchFamily="34" charset="0"/>
              <a:cs typeface="Arial" pitchFamily="34" charset="0"/>
            </a:endParaRPr>
          </a:p>
          <a:p>
            <a:pPr defTabSz="422041" eaLnBrk="0" hangingPunct="0">
              <a:lnSpc>
                <a:spcPct val="150000"/>
              </a:lnSpc>
              <a:tabLst>
                <a:tab pos="421965" algn="l"/>
              </a:tabLst>
              <a:defRPr/>
            </a:pPr>
            <a:endParaRPr lang="en-US" sz="2585" b="1" dirty="0">
              <a:solidFill>
                <a:srgbClr val="000066"/>
              </a:solidFill>
              <a:latin typeface="Gadugi" panose="020B0502040204020203" pitchFamily="34" charset="0"/>
              <a:cs typeface="Arial" pitchFamily="34" charset="0"/>
            </a:endParaRPr>
          </a:p>
          <a:p>
            <a:pPr defTabSz="422041" eaLnBrk="0" hangingPunct="0">
              <a:lnSpc>
                <a:spcPct val="150000"/>
              </a:lnSpc>
              <a:tabLst>
                <a:tab pos="421965" algn="l"/>
              </a:tabLst>
              <a:defRPr/>
            </a:pPr>
            <a:r>
              <a:rPr lang="en-US" sz="2585" b="1" dirty="0" smtClean="0">
                <a:solidFill>
                  <a:schemeClr val="bg1">
                    <a:lumMod val="75000"/>
                  </a:schemeClr>
                </a:solidFill>
                <a:latin typeface="Gadugi" panose="020B0502040204020203" pitchFamily="34" charset="0"/>
                <a:cs typeface="Arial" pitchFamily="34" charset="0"/>
              </a:rPr>
              <a:t>2</a:t>
            </a:r>
            <a:r>
              <a:rPr lang="en-US" sz="2585" b="1" smtClean="0">
                <a:solidFill>
                  <a:schemeClr val="bg1">
                    <a:lumMod val="75000"/>
                  </a:schemeClr>
                </a:solidFill>
                <a:latin typeface="Gadugi" panose="020B0502040204020203" pitchFamily="34" charset="0"/>
                <a:cs typeface="Arial" pitchFamily="34" charset="0"/>
              </a:rPr>
              <a:t>. </a:t>
            </a:r>
            <a:r>
              <a:rPr lang="sl-SI" sz="2585" b="1" smtClean="0">
                <a:solidFill>
                  <a:schemeClr val="bg1">
                    <a:lumMod val="75000"/>
                  </a:schemeClr>
                </a:solidFill>
                <a:latin typeface="Gadugi" panose="020B0502040204020203" pitchFamily="34" charset="0"/>
                <a:cs typeface="Arial" pitchFamily="34" charset="0"/>
              </a:rPr>
              <a:t>How we can support you in costing</a:t>
            </a:r>
            <a:endParaRPr lang="en-US" sz="2585" b="1" dirty="0">
              <a:solidFill>
                <a:schemeClr val="bg1">
                  <a:lumMod val="75000"/>
                </a:schemeClr>
              </a:solidFill>
              <a:latin typeface="Gadugi" panose="020B0502040204020203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16839B-FD55-0444-9048-B76148E24AB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9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72221" y="175844"/>
            <a:ext cx="7812147" cy="3399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defTabSz="844083"/>
            <a:r>
              <a:rPr lang="sl-SI" kern="0" smtClean="0">
                <a:solidFill>
                  <a:srgbClr val="000066"/>
                </a:solidFill>
                <a:latin typeface="Gadugi" panose="020B0502040204020203" pitchFamily="34" charset="0"/>
                <a:cs typeface="Arial" pitchFamily="34" charset="0"/>
              </a:rPr>
              <a:t>Why is costing important</a:t>
            </a:r>
            <a:endParaRPr lang="en-GB" kern="0" dirty="0">
              <a:solidFill>
                <a:srgbClr val="000066"/>
              </a:solidFill>
              <a:latin typeface="Gadugi" panose="020B0502040204020203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221" y="1336721"/>
            <a:ext cx="840212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more </a:t>
            </a:r>
            <a:r>
              <a:rPr lang="en-GB" sz="2400" ker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precision </a:t>
            </a:r>
            <a:r>
              <a:rPr lang="sl-SI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in </a:t>
            </a:r>
            <a:r>
              <a:rPr lang="en-GB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planning </a:t>
            </a:r>
            <a:r>
              <a:rPr lang="en-GB" sz="2400" ker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of activities </a:t>
            </a:r>
            <a:r>
              <a:rPr lang="en-GB" sz="2400" ker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and </a:t>
            </a:r>
            <a:r>
              <a:rPr lang="en-GB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resources</a:t>
            </a:r>
            <a:r>
              <a:rPr lang="en-GB" sz="2400" ker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;</a:t>
            </a:r>
            <a:endParaRPr lang="sl-SI" sz="2400" kern="0">
              <a:solidFill>
                <a:srgbClr val="000066"/>
              </a:solidFill>
              <a:latin typeface="Gadugi" panose="020B0502040204020203" pitchFamily="34" charset="0"/>
              <a:ea typeface="ＭＳ Ｐゴシック" charset="-128"/>
              <a:cs typeface="Arial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ker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avoids implementation delays caused by lack of funds;</a:t>
            </a:r>
            <a:endParaRPr lang="sl-SI" sz="2400" kern="0">
              <a:solidFill>
                <a:srgbClr val="000066"/>
              </a:solidFill>
              <a:latin typeface="Gadugi" panose="020B0502040204020203" pitchFamily="34" charset="0"/>
              <a:ea typeface="ＭＳ Ｐゴシック" charset="-128"/>
              <a:cs typeface="Arial" pitchFamily="34" charset="0"/>
            </a:endParaRPr>
          </a:p>
          <a:p>
            <a:pPr marL="457200" lvl="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helps prioriti</a:t>
            </a:r>
            <a:r>
              <a:rPr lang="sl-SI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zation</a:t>
            </a:r>
            <a:r>
              <a:rPr lang="en-GB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 </a:t>
            </a:r>
            <a:r>
              <a:rPr lang="sl-SI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of </a:t>
            </a:r>
            <a:r>
              <a:rPr lang="en-GB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activities </a:t>
            </a:r>
            <a:r>
              <a:rPr lang="en-GB" sz="2400" ker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and measures;</a:t>
            </a:r>
            <a:endParaRPr lang="sl-SI" sz="2400" kern="0">
              <a:solidFill>
                <a:srgbClr val="000066"/>
              </a:solidFill>
              <a:latin typeface="Gadugi" panose="020B0502040204020203" pitchFamily="34" charset="0"/>
              <a:ea typeface="ＭＳ Ｐゴシック" charset="-128"/>
              <a:cs typeface="Arial" pitchFamily="34" charset="0"/>
            </a:endParaRPr>
          </a:p>
          <a:p>
            <a:pPr marL="457200" lvl="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provides </a:t>
            </a:r>
            <a:r>
              <a:rPr lang="en-GB" sz="2400" ker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a realistic base for additional </a:t>
            </a:r>
            <a:r>
              <a:rPr lang="en-GB" sz="2400" ker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funding </a:t>
            </a:r>
            <a:r>
              <a:rPr lang="en-GB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requests;</a:t>
            </a:r>
            <a:endParaRPr lang="sl-SI" sz="2400" kern="0">
              <a:solidFill>
                <a:srgbClr val="000066"/>
              </a:solidFill>
              <a:latin typeface="Gadugi" panose="020B0502040204020203" pitchFamily="34" charset="0"/>
              <a:ea typeface="ＭＳ Ｐゴシック" charset="-128"/>
              <a:cs typeface="Arial" pitchFamily="34" charset="0"/>
            </a:endParaRPr>
          </a:p>
          <a:p>
            <a:pPr marL="457200" lvl="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enables </a:t>
            </a:r>
            <a:r>
              <a:rPr lang="en-GB" sz="2400" ker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comparison between costs </a:t>
            </a:r>
            <a:r>
              <a:rPr lang="en-GB" sz="2400" ker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and </a:t>
            </a:r>
            <a:r>
              <a:rPr lang="en-GB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results;</a:t>
            </a:r>
            <a:endParaRPr lang="sl-SI" sz="2400" kern="0">
              <a:solidFill>
                <a:srgbClr val="000066"/>
              </a:solidFill>
              <a:latin typeface="Gadugi" panose="020B0502040204020203" pitchFamily="34" charset="0"/>
              <a:ea typeface="ＭＳ Ｐゴシック" charset="-128"/>
              <a:cs typeface="Arial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increases </a:t>
            </a:r>
            <a:r>
              <a:rPr lang="en-GB" sz="2400" ker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transparency </a:t>
            </a:r>
            <a:r>
              <a:rPr lang="en-GB" sz="2400" ker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of </a:t>
            </a:r>
            <a:r>
              <a:rPr lang="en-GB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budgets</a:t>
            </a:r>
            <a:r>
              <a:rPr lang="sl-SI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.</a:t>
            </a:r>
            <a:endParaRPr lang="en-GB" sz="2400" kern="0" dirty="0">
              <a:solidFill>
                <a:srgbClr val="000066"/>
              </a:solidFill>
              <a:latin typeface="Gadugi" panose="020B0502040204020203" pitchFamily="34" charset="0"/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79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72221" y="175844"/>
            <a:ext cx="7812147" cy="3399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defTabSz="844083"/>
            <a:r>
              <a:rPr lang="sl-SI" kern="0" smtClean="0">
                <a:solidFill>
                  <a:srgbClr val="000066"/>
                </a:solidFill>
                <a:latin typeface="Gadugi" panose="020B0502040204020203" pitchFamily="34" charset="0"/>
                <a:cs typeface="Arial" pitchFamily="34" charset="0"/>
              </a:rPr>
              <a:t>The bottom-up approach to costing</a:t>
            </a:r>
            <a:endParaRPr lang="en-GB" kern="0" dirty="0">
              <a:solidFill>
                <a:srgbClr val="000066"/>
              </a:solidFill>
              <a:latin typeface="Gadugi" panose="020B0502040204020203" pitchFamily="34" charset="0"/>
              <a:cs typeface="Arial" pitchFamily="34" charset="0"/>
            </a:endParaRPr>
          </a:p>
        </p:txBody>
      </p:sp>
      <p:graphicFrame>
        <p:nvGraphicFramePr>
          <p:cNvPr id="5" name="Diagra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912526"/>
              </p:ext>
            </p:extLst>
          </p:nvPr>
        </p:nvGraphicFramePr>
        <p:xfrm>
          <a:off x="347126" y="1517851"/>
          <a:ext cx="8629901" cy="3181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ljeZBesedilom 5"/>
          <p:cNvSpPr txBox="1"/>
          <p:nvPr/>
        </p:nvSpPr>
        <p:spPr>
          <a:xfrm>
            <a:off x="685800" y="5122333"/>
            <a:ext cx="76827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mtClean="0"/>
              <a:t>Note that in some cases, the total cost is pre-determined by available resources,</a:t>
            </a:r>
          </a:p>
          <a:p>
            <a:r>
              <a:rPr lang="sl-SI" smtClean="0"/>
              <a:t>for example the budget available for specific type of grant to SMEs.</a:t>
            </a:r>
          </a:p>
          <a:p>
            <a:r>
              <a:rPr lang="sl-SI" smtClean="0"/>
              <a:t>Also in such cases, it is important to plan a rough number of SMEs that will be </a:t>
            </a:r>
          </a:p>
          <a:p>
            <a:r>
              <a:rPr lang="sl-SI"/>
              <a:t>s</a:t>
            </a:r>
            <a:r>
              <a:rPr lang="sl-SI" smtClean="0"/>
              <a:t>upported, and account for other costs of implementation.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479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72221" y="175844"/>
            <a:ext cx="7812147" cy="3399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defTabSz="844083"/>
            <a:r>
              <a:rPr lang="sl-SI" kern="0" smtClean="0">
                <a:solidFill>
                  <a:srgbClr val="000066"/>
                </a:solidFill>
                <a:latin typeface="Gadugi" panose="020B0502040204020203" pitchFamily="34" charset="0"/>
                <a:cs typeface="Arial" pitchFamily="34" charset="0"/>
              </a:rPr>
              <a:t>Illustration: example of a costing table</a:t>
            </a:r>
            <a:endParaRPr lang="en-GB" kern="0" dirty="0">
              <a:solidFill>
                <a:srgbClr val="000066"/>
              </a:solidFill>
              <a:latin typeface="Gadugi" panose="020B0502040204020203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" r="5379"/>
          <a:stretch/>
        </p:blipFill>
        <p:spPr bwMode="auto">
          <a:xfrm>
            <a:off x="94414" y="1684468"/>
            <a:ext cx="9055969" cy="256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90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72221" y="175844"/>
            <a:ext cx="7812147" cy="3399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defTabSz="844083"/>
            <a:r>
              <a:rPr lang="sl-SI" kern="0" smtClean="0">
                <a:solidFill>
                  <a:srgbClr val="000066"/>
                </a:solidFill>
                <a:latin typeface="Gadugi" panose="020B0502040204020203" pitchFamily="34" charset="0"/>
                <a:cs typeface="Arial" pitchFamily="34" charset="0"/>
              </a:rPr>
              <a:t>Organization of costing</a:t>
            </a:r>
            <a:endParaRPr lang="en-GB" kern="0" dirty="0">
              <a:solidFill>
                <a:srgbClr val="000066"/>
              </a:solidFill>
              <a:latin typeface="Gadugi" panose="020B0502040204020203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221" y="1336721"/>
            <a:ext cx="840212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l-SI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The ministry/agency proposing the activity should also do the costing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l-SI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Costing process should be coordinated and checked by the AP coordinator 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l-SI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Advisable cooperation with budget departments and MoF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sl-SI" sz="2400" kern="0">
              <a:solidFill>
                <a:srgbClr val="000066"/>
              </a:solidFill>
              <a:latin typeface="Gadugi" panose="020B0502040204020203" pitchFamily="34" charset="0"/>
              <a:ea typeface="ＭＳ Ｐゴシック" charset="-128"/>
              <a:cs typeface="Arial" pitchFamily="34" charset="0"/>
            </a:endParaRPr>
          </a:p>
          <a:p>
            <a:endParaRPr lang="en-GB" sz="2400" b="1" i="1" kern="0" dirty="0">
              <a:solidFill>
                <a:srgbClr val="000066"/>
              </a:solidFill>
              <a:latin typeface="Gadugi" panose="020B0502040204020203" pitchFamily="34" charset="0"/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8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72221" y="175844"/>
            <a:ext cx="7812147" cy="3399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defTabSz="844083"/>
            <a:r>
              <a:rPr lang="sl-SI" kern="0" smtClean="0">
                <a:solidFill>
                  <a:srgbClr val="000066"/>
                </a:solidFill>
                <a:latin typeface="Gadugi" panose="020B0502040204020203" pitchFamily="34" charset="0"/>
                <a:cs typeface="Arial" pitchFamily="34" charset="0"/>
              </a:rPr>
              <a:t>Question to be clarified before costing</a:t>
            </a:r>
            <a:endParaRPr lang="en-GB" kern="0" dirty="0">
              <a:solidFill>
                <a:srgbClr val="000066"/>
              </a:solidFill>
              <a:latin typeface="Gadugi" panose="020B0502040204020203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221" y="1336721"/>
            <a:ext cx="840212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l-SI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Time horizon of costing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l-SI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Classification of costs and funding sources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l-SI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Format for presenting the costs and funding in the AP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l-SI" sz="2400" ker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Additional or full costs? 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l-SI" sz="2400" ker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Are funding gaps (i.e. additional budget requests) allowed?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l-SI" sz="2400" ker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How to set the reference prices for typical inputs?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l-SI" sz="2400" ker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Format for reporting on actual costs</a:t>
            </a:r>
            <a:endParaRPr lang="en-GB" sz="2400" b="1" i="1" kern="0">
              <a:solidFill>
                <a:srgbClr val="000066"/>
              </a:solidFill>
              <a:latin typeface="Gadugi" panose="020B0502040204020203" pitchFamily="34" charset="0"/>
              <a:ea typeface="ＭＳ Ｐゴシック" charset="-128"/>
              <a:cs typeface="Arial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l-SI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Any existing costing methodologies and practices?</a:t>
            </a:r>
          </a:p>
        </p:txBody>
      </p:sp>
    </p:spTree>
    <p:extLst>
      <p:ext uri="{BB962C8B-B14F-4D97-AF65-F5344CB8AC3E}">
        <p14:creationId xmlns:p14="http://schemas.microsoft.com/office/powerpoint/2010/main" val="283646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/>
        </p:nvSpPr>
        <p:spPr>
          <a:xfrm>
            <a:off x="204623" y="256861"/>
            <a:ext cx="8100000" cy="33996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defTabSz="422041"/>
            <a:r>
              <a:rPr lang="en-US" sz="2400" dirty="0">
                <a:latin typeface="Gadugi" panose="020B0502040204020203" pitchFamily="34" charset="0"/>
              </a:rPr>
              <a:t>Agenda</a:t>
            </a:r>
            <a:endParaRPr lang="en-GB" sz="2400" dirty="0">
              <a:latin typeface="Gadugi" panose="020B0502040204020203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52741" y="3278683"/>
            <a:ext cx="8338056" cy="8745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3231" tIns="33231" rIns="33231" bIns="33231" numCol="1" rtlCol="0" anchor="ctr" anchorCtr="0" compatLnSpc="1">
            <a:prstTxWarp prst="textNoShape">
              <a:avLst/>
            </a:prstTxWarp>
          </a:bodyPr>
          <a:lstStyle/>
          <a:p>
            <a:pPr algn="ctr" defTabSz="844083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738" dirty="0">
              <a:solidFill>
                <a:srgbClr val="1F497D"/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2741" y="2176656"/>
            <a:ext cx="8392949" cy="1882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16531" defTabSz="422041" eaLnBrk="0" hangingPunct="0">
              <a:lnSpc>
                <a:spcPct val="150000"/>
              </a:lnSpc>
              <a:buFont typeface="+mj-lt"/>
              <a:buAutoNum type="arabicPeriod"/>
              <a:tabLst>
                <a:tab pos="421965" algn="l"/>
              </a:tabLst>
              <a:defRPr/>
            </a:pPr>
            <a:r>
              <a:rPr lang="sl-SI" sz="2585" b="1">
                <a:solidFill>
                  <a:schemeClr val="bg1">
                    <a:lumMod val="75000"/>
                  </a:schemeClr>
                </a:solidFill>
                <a:latin typeface="Gadugi" panose="020B0502040204020203" pitchFamily="34" charset="0"/>
                <a:cs typeface="Arial" pitchFamily="34" charset="0"/>
              </a:rPr>
              <a:t>Basics on costing methodology</a:t>
            </a:r>
            <a:endParaRPr lang="en-US" sz="2585" b="1">
              <a:solidFill>
                <a:schemeClr val="bg1">
                  <a:lumMod val="75000"/>
                </a:schemeClr>
              </a:solidFill>
              <a:latin typeface="Gadugi" panose="020B0502040204020203" pitchFamily="34" charset="0"/>
              <a:cs typeface="Arial" pitchFamily="34" charset="0"/>
            </a:endParaRPr>
          </a:p>
          <a:p>
            <a:pPr defTabSz="422041" eaLnBrk="0" hangingPunct="0">
              <a:lnSpc>
                <a:spcPct val="150000"/>
              </a:lnSpc>
              <a:tabLst>
                <a:tab pos="421965" algn="l"/>
              </a:tabLst>
              <a:defRPr/>
            </a:pPr>
            <a:endParaRPr lang="en-US" sz="2585" b="1" dirty="0">
              <a:solidFill>
                <a:srgbClr val="000066"/>
              </a:solidFill>
              <a:latin typeface="Gadugi" panose="020B0502040204020203" pitchFamily="34" charset="0"/>
              <a:cs typeface="Arial" pitchFamily="34" charset="0"/>
            </a:endParaRPr>
          </a:p>
          <a:p>
            <a:pPr defTabSz="422041" eaLnBrk="0" hangingPunct="0">
              <a:lnSpc>
                <a:spcPct val="150000"/>
              </a:lnSpc>
              <a:tabLst>
                <a:tab pos="421965" algn="l"/>
              </a:tabLst>
              <a:defRPr/>
            </a:pPr>
            <a:r>
              <a:rPr lang="en-US" sz="2585" b="1" dirty="0">
                <a:solidFill>
                  <a:srgbClr val="000066"/>
                </a:solidFill>
                <a:latin typeface="Gadugi" panose="020B0502040204020203" pitchFamily="34" charset="0"/>
                <a:cs typeface="Arial" pitchFamily="34" charset="0"/>
              </a:rPr>
              <a:t>2</a:t>
            </a:r>
            <a:r>
              <a:rPr lang="en-US" sz="2585" b="1">
                <a:solidFill>
                  <a:srgbClr val="000066"/>
                </a:solidFill>
                <a:latin typeface="Gadugi" panose="020B0502040204020203" pitchFamily="34" charset="0"/>
                <a:cs typeface="Arial" pitchFamily="34" charset="0"/>
              </a:rPr>
              <a:t>. </a:t>
            </a:r>
            <a:r>
              <a:rPr lang="sl-SI" sz="2585" b="1">
                <a:solidFill>
                  <a:srgbClr val="000066"/>
                </a:solidFill>
                <a:latin typeface="Gadugi" panose="020B0502040204020203" pitchFamily="34" charset="0"/>
                <a:cs typeface="Arial" pitchFamily="34" charset="0"/>
              </a:rPr>
              <a:t>How we can support you in costing</a:t>
            </a:r>
            <a:endParaRPr lang="en-US" sz="2585" b="1" dirty="0">
              <a:solidFill>
                <a:srgbClr val="000066"/>
              </a:solidFill>
              <a:latin typeface="Gadugi" panose="020B0502040204020203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16839B-FD55-0444-9048-B76148E24AB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2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72221" y="175844"/>
            <a:ext cx="7812147" cy="33996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defTabSz="844083"/>
            <a:r>
              <a:rPr lang="sl-SI" kern="0" smtClean="0">
                <a:solidFill>
                  <a:srgbClr val="000066"/>
                </a:solidFill>
                <a:latin typeface="Gadugi" panose="020B0502040204020203" pitchFamily="34" charset="0"/>
                <a:cs typeface="Arial" pitchFamily="34" charset="0"/>
              </a:rPr>
              <a:t>General approach to support</a:t>
            </a:r>
            <a:endParaRPr lang="en-GB" kern="0" dirty="0">
              <a:solidFill>
                <a:srgbClr val="000066"/>
              </a:solidFill>
              <a:latin typeface="Gadugi" panose="020B0502040204020203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221" y="1336721"/>
            <a:ext cx="84021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sl-SI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Working closely with official(s) coordinating the costing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sl-SI" sz="2400" kern="0">
              <a:solidFill>
                <a:srgbClr val="000066"/>
              </a:solidFill>
              <a:latin typeface="Gadugi" panose="020B0502040204020203" pitchFamily="34" charset="0"/>
              <a:ea typeface="ＭＳ Ｐゴシック" charset="-128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l-SI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Supporting the costing coordinator to become a guide / instructor to other officials working on costing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sl-SI" sz="2400" kern="0">
              <a:solidFill>
                <a:srgbClr val="000066"/>
              </a:solidFill>
              <a:latin typeface="Gadugi" panose="020B0502040204020203" pitchFamily="34" charset="0"/>
              <a:ea typeface="ＭＳ Ｐゴシック" charset="-128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l-SI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Interactive webinars providing hands-on support on costing of selected measures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sl-SI" sz="2400" kern="0">
              <a:solidFill>
                <a:srgbClr val="000066"/>
              </a:solidFill>
              <a:latin typeface="Gadugi" panose="020B0502040204020203" pitchFamily="34" charset="0"/>
              <a:ea typeface="ＭＳ Ｐゴシック" charset="-128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l-SI" sz="2400" kern="0" smtClean="0">
                <a:solidFill>
                  <a:srgbClr val="000066"/>
                </a:solidFill>
                <a:latin typeface="Gadugi" panose="020B0502040204020203" pitchFamily="34" charset="0"/>
                <a:ea typeface="ＭＳ Ｐゴシック" charset="-128"/>
                <a:cs typeface="Arial" pitchFamily="34" charset="0"/>
              </a:rPr>
              <a:t>Extent of support: 10-12 expert workdays</a:t>
            </a:r>
            <a:endParaRPr lang="sl-SI" sz="2400" kern="0">
              <a:solidFill>
                <a:srgbClr val="000066"/>
              </a:solidFill>
              <a:latin typeface="Gadugi" panose="020B0502040204020203" pitchFamily="34" charset="0"/>
              <a:ea typeface="ＭＳ Ｐゴシック" charset="-128"/>
              <a:cs typeface="Arial" pitchFamily="34" charset="0"/>
            </a:endParaRPr>
          </a:p>
          <a:p>
            <a:endParaRPr lang="en-GB" sz="2400" b="1" i="1" kern="0" dirty="0">
              <a:solidFill>
                <a:srgbClr val="000066"/>
              </a:solidFill>
              <a:latin typeface="Gadugi" panose="020B0502040204020203" pitchFamily="34" charset="0"/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94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CtFieldPriority xmlns="http://www.oecd.org/eshare/projectsentre/CtFieldPriority/" xmlns:i="http://www.w3.org/2001/XMLSchema-instance">
  <PriorityFields xmlns:a="http://schemas.microsoft.com/2003/10/Serialization/Arrays">
    <a:string>Title</a:string>
    <a:string>OECDCountry</a:string>
    <a:string>OECDTopic</a:string>
    <a:string>OECDKeywords</a:string>
  </PriorityFields>
</CtFieldPriority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8B4DD370EC31429186F3AD49F0D3098F00D44DBCB9EB4F45278CB5C9765BE5299500A4858B360C6A491AA753F8BCA47AA91000ECB31D9D4640A04A9E1A2D0868FC2086" ma:contentTypeVersion="82" ma:contentTypeDescription="" ma:contentTypeScope="" ma:versionID="9989f8d4da75ef103e100dc60ad4053b">
  <xsd:schema xmlns:xsd="http://www.w3.org/2001/XMLSchema" xmlns:xs="http://www.w3.org/2001/XMLSchema" xmlns:p="http://schemas.microsoft.com/office/2006/metadata/properties" xmlns:ns1="54c4cd27-f286-408f-9ce0-33c1e0f3ab39" xmlns:ns2="439f5b02-3b33-475e-b1dd-2befeeb2508a" xmlns:ns3="0fdfc921-f221-4763-9e31-81f120c7cd17" xmlns:ns5="c9f238dd-bb73-4aef-a7a5-d644ad823e52" xmlns:ns6="ca82dde9-3436-4d3d-bddd-d31447390034" xmlns:ns7="http://schemas.microsoft.com/sharepoint/v4" targetNamespace="http://schemas.microsoft.com/office/2006/metadata/properties" ma:root="true" ma:fieldsID="862de19fc1d49b480d8773dbd2b9c6a7" ns1:_="" ns2:_="" ns3:_="" ns5:_="" ns6:_="" ns7:_="">
    <xsd:import namespace="54c4cd27-f286-408f-9ce0-33c1e0f3ab39"/>
    <xsd:import namespace="439f5b02-3b33-475e-b1dd-2befeeb2508a"/>
    <xsd:import namespace="0fdfc921-f221-4763-9e31-81f120c7cd17"/>
    <xsd:import namespace="c9f238dd-bb73-4aef-a7a5-d644ad823e52"/>
    <xsd:import namespace="ca82dde9-3436-4d3d-bddd-d31447390034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OECDKimStatus" minOccurs="0"/>
                <xsd:element ref="ns1:OECDKimBussinessContext" minOccurs="0"/>
                <xsd:element ref="ns1:OECDKimProvenance" minOccurs="0"/>
                <xsd:element ref="ns2:OECDExpirationDate" minOccurs="0"/>
                <xsd:element ref="ns3:OECDProjectLookup" minOccurs="0"/>
                <xsd:element ref="ns3:OECDProjectManager" minOccurs="0"/>
                <xsd:element ref="ns3:OECDProjectMembers" minOccurs="0"/>
                <xsd:element ref="ns3:OECDMainProject" minOccurs="0"/>
                <xsd:element ref="ns3:OECDPinnedBy" minOccurs="0"/>
                <xsd:element ref="ns5:eShareCountryTaxHTField0" minOccurs="0"/>
                <xsd:element ref="ns5:eShareTopicTaxHTField0" minOccurs="0"/>
                <xsd:element ref="ns5:eShareKeywordsTaxHTField0" minOccurs="0"/>
                <xsd:element ref="ns5:eShareCommitteeTaxHTField0" minOccurs="0"/>
                <xsd:element ref="ns5:eSharePWBTaxHTField0" minOccurs="0"/>
                <xsd:element ref="ns6:aa366335bba64f7186c6f91b1ae503c2" minOccurs="0"/>
                <xsd:element ref="ns6:TaxCatchAll" minOccurs="0"/>
                <xsd:element ref="ns6:TaxCatchAllLabel" minOccurs="0"/>
                <xsd:element ref="ns6:pb5335f8765c484a86ddd10580650a95" minOccurs="0"/>
                <xsd:element ref="ns2:h941d5ad240e42c1ac5e8179aa23b15e" minOccurs="0"/>
                <xsd:element ref="ns3:n6ea0116cd58440890c0bb9a25ab7bf4" minOccurs="0"/>
                <xsd:element ref="ns3:l1daaca4531f4c63a70952d1e850b77b" minOccurs="0"/>
                <xsd:element ref="ns3:OECDSharingStatus" minOccurs="0"/>
                <xsd:element ref="ns3:OECDCommunityDocumentURL" minOccurs="0"/>
                <xsd:element ref="ns3:OECDCommunityDocumentID" minOccurs="0"/>
                <xsd:element ref="ns2:eShareHorizProjTaxHTField0" minOccurs="0"/>
                <xsd:element ref="ns3:OECDTagsCache" minOccurs="0"/>
                <xsd:element ref="ns6:OECDlanguage" minOccurs="0"/>
                <xsd:element ref="ns1:OECDMeetingDate" minOccurs="0"/>
                <xsd:element ref="ns7:IconOverlay" minOccurs="0"/>
                <xsd:element ref="ns2:OECDAllRelatedUsers" minOccurs="0"/>
                <xsd:element ref="ns3:SharedWithUsers" minOccurs="0"/>
                <xsd:element ref="ns3:OECDDeliverableManag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4cd27-f286-408f-9ce0-33c1e0f3ab39" elementFormDefault="qualified">
    <xsd:import namespace="http://schemas.microsoft.com/office/2006/documentManagement/types"/>
    <xsd:import namespace="http://schemas.microsoft.com/office/infopath/2007/PartnerControls"/>
    <xsd:element name="OECDKimStatus" ma:index="3" nillable="true" ma:displayName="Kim status" ma:default="Draft" ma:description="" ma:format="Dropdown" ma:hidden="true" ma:internalName="OECDKimStatus" ma:readOnly="false">
      <xsd:simpleType>
        <xsd:restriction base="dms:Choice">
          <xsd:enumeration value="Draft"/>
          <xsd:enumeration value="Final"/>
        </xsd:restriction>
      </xsd:simpleType>
    </xsd:element>
    <xsd:element name="OECDKimBussinessContext" ma:index="4" nillable="true" ma:displayName="Kim bussiness context" ma:description="" ma:hidden="true" ma:internalName="OECDKimBussinessContext" ma:readOnly="false">
      <xsd:simpleType>
        <xsd:restriction base="dms:Text"/>
      </xsd:simpleType>
    </xsd:element>
    <xsd:element name="OECDKimProvenance" ma:index="5" nillable="true" ma:displayName="Kim provenance" ma:description="" ma:hidden="true" ma:internalName="OECDKimProvenance" ma:readOnly="false">
      <xsd:simpleType>
        <xsd:restriction base="dms:Text">
          <xsd:maxLength value="255"/>
        </xsd:restriction>
      </xsd:simpleType>
    </xsd:element>
    <xsd:element name="OECDMeetingDate" ma:index="42" nillable="true" ma:displayName="Meeting Date" ma:default="" ma:format="DateOnly" ma:hidden="true" ma:internalName="OECDMeeting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9f5b02-3b33-475e-b1dd-2befeeb2508a" elementFormDefault="qualified">
    <xsd:import namespace="http://schemas.microsoft.com/office/2006/documentManagement/types"/>
    <xsd:import namespace="http://schemas.microsoft.com/office/infopath/2007/PartnerControls"/>
    <xsd:element name="OECDExpirationDate" ma:index="8" nillable="true" ma:displayName="Highlights" ma:default="" ma:description="" ma:format="DateOnly" ma:hidden="true" ma:indexed="true" ma:internalName="OECDExpirationDate" ma:readOnly="false">
      <xsd:simpleType>
        <xsd:restriction base="dms:DateTime"/>
      </xsd:simpleType>
    </xsd:element>
    <xsd:element name="h941d5ad240e42c1ac5e8179aa23b15e" ma:index="30" nillable="true" ma:taxonomy="true" ma:internalName="h941d5ad240e42c1ac5e8179aa23b15e" ma:taxonomyFieldName="OECDHorizontalProjects" ma:displayName="Horizontal project" ma:readOnly="false" ma:default="" ma:fieldId="{1941d5ad-240e-42c1-ac5e-8179aa23b15e}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HorizProjTaxHTField0" ma:index="38" nillable="true" ma:displayName="OECDHorizontalProjects_0" ma:description="" ma:hidden="true" ma:internalName="eShareHorizProjTaxHTField0">
      <xsd:simpleType>
        <xsd:restriction base="dms:Note"/>
      </xsd:simpleType>
    </xsd:element>
    <xsd:element name="OECDAllRelatedUsers" ma:index="44" nillable="true" ma:displayName="All related users" ma:description="" ma:hidden="true" ma:internalName="OECDAllRelatedUs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dfc921-f221-4763-9e31-81f120c7cd17" elementFormDefault="qualified">
    <xsd:import namespace="http://schemas.microsoft.com/office/2006/documentManagement/types"/>
    <xsd:import namespace="http://schemas.microsoft.com/office/infopath/2007/PartnerControls"/>
    <xsd:element name="OECDProjectLookup" ma:index="9" nillable="true" ma:displayName="Project" ma:description="" ma:hidden="true" ma:indexed="true" ma:list="bf49a777-15e6-4f0c-a068-0246e95b4d6b" ma:internalName="OECDProjectLookup" ma:showField="OECDShortProjectName" ma:web="0fdfc921-f221-4763-9e31-81f120c7cd17">
      <xsd:simpleType>
        <xsd:restriction base="dms:Lookup"/>
      </xsd:simpleType>
    </xsd:element>
    <xsd:element name="OECDProjectManager" ma:index="10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11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MainProject" ma:index="14" nillable="true" ma:displayName="Main project" ma:description="" ma:hidden="true" ma:indexed="true" ma:list="bf49a777-15e6-4f0c-a068-0246e95b4d6b" ma:internalName="OECDMainProject" ma:readOnly="false" ma:showField="OECDShortProjectName">
      <xsd:simpleType>
        <xsd:restriction base="dms:Lookup"/>
      </xsd:simpleType>
    </xsd:element>
    <xsd:element name="OECDPinnedBy" ma:index="15" nillable="true" ma:displayName="Pinned by" ma:description="" ma:hidden="true" ma:internalName="OECDPinn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6ea0116cd58440890c0bb9a25ab7bf4" ma:index="31" nillable="true" ma:taxonomy="true" ma:internalName="n6ea0116cd58440890c0bb9a25ab7bf4" ma:taxonomyFieldName="OECDProjectOwnerStructure" ma:displayName="Project owner" ma:readOnly="false" ma:default="" ma:fieldId="76ea0116-cd58-4408-90c0-bb9a25ab7bf4" ma:taxonomyMulti="true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1daaca4531f4c63a70952d1e850b77b" ma:index="32" nillable="true" ma:displayName="Deliverable owner_0" ma:hidden="true" ma:internalName="l1daaca4531f4c63a70952d1e850b77b">
      <xsd:simpleType>
        <xsd:restriction base="dms:Note"/>
      </xsd:simpleType>
    </xsd:element>
    <xsd:element name="OECDSharingStatus" ma:index="35" nillable="true" ma:displayName="O.N.E Document Sharing Status" ma:description="" ma:hidden="true" ma:internalName="OECDSharingStatus">
      <xsd:simpleType>
        <xsd:restriction base="dms:Text"/>
      </xsd:simpleType>
    </xsd:element>
    <xsd:element name="OECDCommunityDocumentURL" ma:index="36" nillable="true" ma:displayName="O.N.E Community Document URL" ma:description="" ma:hidden="true" ma:internalName="OECDCommunityDocumentURL">
      <xsd:simpleType>
        <xsd:restriction base="dms:Text"/>
      </xsd:simpleType>
    </xsd:element>
    <xsd:element name="OECDCommunityDocumentID" ma:index="37" nillable="true" ma:displayName="O.N.E Community Document ID" ma:decimals="0" ma:description="" ma:hidden="true" ma:internalName="OECDCommunityDocumentID">
      <xsd:simpleType>
        <xsd:restriction base="dms:Number"/>
      </xsd:simpleType>
    </xsd:element>
    <xsd:element name="OECDTagsCache" ma:index="40" nillable="true" ma:displayName="Tags cache" ma:description="" ma:hidden="true" ma:internalName="OECDTagsCache">
      <xsd:simpleType>
        <xsd:restriction base="dms:Note"/>
      </xsd:simpleType>
    </xsd:element>
    <xsd:element name="SharedWithUsers" ma:index="4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DeliverableManager" ma:index="47" nillable="true" ma:displayName="In charge" ma:description="" ma:hidden="true" ma:internalName="OECDDeliverableManag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eShareCountryTaxHTField0" ma:index="18" nillable="true" ma:taxonomy="true" ma:internalName="eShareCountryTaxHTField0" ma:taxonomyFieldName="OECDCountry" ma:displayName="Country" ma:readOnly="false" ma:default="" ma:fieldId="{aa366335-bba6-4f71-86c6-f91b1ae503c2}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TopicTaxHTField0" ma:index="19" nillable="true" ma:taxonomy="true" ma:internalName="eShareTopicTaxHTField0" ma:taxonomyFieldName="OECDTopic" ma:displayName="Topic" ma:readOnly="false" ma:default="" ma:fieldId="{9b5335f8-765c-484a-86dd-d10580650a95}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KeywordsTaxHTField0" ma:index="20" nillable="true" ma:taxonomy="true" ma:internalName="eShareKeywordsTaxHTField0" ma:taxonomyFieldName="OECDKeywords" ma:displayName="Keywords" ma:default="" ma:fieldId="{8a7c3663-990d-467c-b1b8-bb4b775674ad}" ma:taxonomyMulti="true" ma:sspId="27ec883c-a62c-444f-a935-fcddb579e39d" ma:termSetId="f51791ee-8e04-4654-a875-fc747102cd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ShareCommitteeTaxHTField0" ma:index="21" nillable="true" ma:taxonomy="true" ma:internalName="eShareCommitteeTaxHTField0" ma:taxonomyFieldName="OECDCommittee" ma:displayName="Committee" ma:fieldId="{29494d90-e667-47b5-adc1-d09dfb5832ab}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PWBTaxHTField0" ma:index="22" nillable="true" ma:taxonomy="true" ma:internalName="eSharePWBTaxHTField0" ma:taxonomyFieldName="OECDPWB" ma:displayName="PWB" ma:default="" ma:fieldId="{fe327ce1-b783-48aa-9b0b-52ad26d1c9f6}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2dde9-3436-4d3d-bddd-d31447390034" elementFormDefault="qualified">
    <xsd:import namespace="http://schemas.microsoft.com/office/2006/documentManagement/types"/>
    <xsd:import namespace="http://schemas.microsoft.com/office/infopath/2007/PartnerControls"/>
    <xsd:element name="aa366335bba64f7186c6f91b1ae503c2" ma:index="24" nillable="true" ma:displayName="Country_0" ma:hidden="true" ma:internalName="aa366335bba64f7186c6f91b1ae503c2">
      <xsd:simpleType>
        <xsd:restriction base="dms:Note"/>
      </xsd:simpleType>
    </xsd:element>
    <xsd:element name="TaxCatchAll" ma:index="25" nillable="true" ma:displayName="Taxonomy Catch All Column" ma:hidden="true" ma:list="{de36993c-b87f-46e8-a622-00d397574c34}" ma:internalName="TaxCatchAll" ma:showField="CatchAllData" ma:web="439f5b02-3b33-475e-b1dd-2befeeb250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6" nillable="true" ma:displayName="Taxonomy Catch All Column1" ma:hidden="true" ma:list="{de36993c-b87f-46e8-a622-00d397574c34}" ma:internalName="TaxCatchAllLabel" ma:readOnly="true" ma:showField="CatchAllDataLabel" ma:web="439f5b02-3b33-475e-b1dd-2befeeb250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b5335f8765c484a86ddd10580650a95" ma:index="27" nillable="true" ma:displayName="Topic_0" ma:hidden="true" ma:internalName="pb5335f8765c484a86ddd10580650a95">
      <xsd:simpleType>
        <xsd:restriction base="dms:Note"/>
      </xsd:simpleType>
    </xsd:element>
    <xsd:element name="OECDlanguage" ma:index="41" nillable="true" ma:displayName="Document language" ma:default="English" ma:description="" ma:format="Dropdown" ma:hidden="true" ma:internalName="OECDlanguage" ma:readOnly="false">
      <xsd:simpleType>
        <xsd:restriction base="dms:Choice">
          <xsd:enumeration value="English"/>
          <xsd:enumeration value="Fren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43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4" ma:displayName="Content Type"/>
        <xsd:element ref="dc:title" minOccurs="0" maxOccurs="1" ma:index="1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941d5ad240e42c1ac5e8179aa23b15e xmlns="439f5b02-3b33-475e-b1dd-2befeeb2508a">
      <Terms xmlns="http://schemas.microsoft.com/office/infopath/2007/PartnerControls"/>
    </h941d5ad240e42c1ac5e8179aa23b15e>
    <OECDAllRelatedUsers xmlns="439f5b02-3b33-475e-b1dd-2befeeb2508a">
      <UserInfo>
        <DisplayName/>
        <AccountId xsi:nil="true"/>
        <AccountType/>
      </UserInfo>
    </OECDAllRelatedUsers>
    <n6ea0116cd58440890c0bb9a25ab7bf4 xmlns="0fdfc921-f221-4763-9e31-81f120c7cd17">
      <Terms xmlns="http://schemas.microsoft.com/office/infopath/2007/PartnerControls">
        <TermInfo xmlns="http://schemas.microsoft.com/office/infopath/2007/PartnerControls">
          <TermName xmlns="http://schemas.microsoft.com/office/infopath/2007/PartnerControls">SGE/GRS/EURASIA</TermName>
          <TermId xmlns="http://schemas.microsoft.com/office/infopath/2007/PartnerControls">43d0a903-1d43-474e-90b3-a06bc1c5cd83</TermId>
        </TermInfo>
      </Terms>
    </n6ea0116cd58440890c0bb9a25ab7bf4>
    <OECDPinnedBy xmlns="0fdfc921-f221-4763-9e31-81f120c7cd17">
      <UserInfo>
        <DisplayName/>
        <AccountId xsi:nil="true"/>
        <AccountType/>
      </UserInfo>
    </OECDPinnedBy>
    <OECDTagsCache xmlns="0fdfc921-f221-4763-9e31-81f120c7cd17" xsi:nil="true"/>
    <OECDKimBussinessContext xmlns="54c4cd27-f286-408f-9ce0-33c1e0f3ab39" xsi:nil="true"/>
    <OECDlanguage xmlns="ca82dde9-3436-4d3d-bddd-d31447390034">English</OECDlanguage>
    <eSharePWB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5.2.1.6.3 Implementation of the Eurasia Competitiveness Programmes' sub-regional initiatives in Eastern Europe and South Caucasus. Preparation and organisation of regional meetings/networks as well as policy assessments/peer reviews.</TermName>
          <TermId xmlns="http://schemas.microsoft.com/office/infopath/2007/PartnerControls">ac2db58a-566d-4575-89bc-cb35aa8558c2</TermId>
        </TermInfo>
      </Terms>
    </eSharePWBTaxHTField0>
    <OECDCommunityDocumentID xmlns="0fdfc921-f221-4763-9e31-81f120c7cd17" xsi:nil="true"/>
    <IconOverlay xmlns="http://schemas.microsoft.com/sharepoint/v4" xsi:nil="true"/>
    <pb5335f8765c484a86ddd10580650a95 xmlns="ca82dde9-3436-4d3d-bddd-d31447390034" xsi:nil="true"/>
    <OECDCommunityDocumentURL xmlns="0fdfc921-f221-4763-9e31-81f120c7cd17" xsi:nil="true"/>
    <OECDDeliverableManager xmlns="0fdfc921-f221-4763-9e31-81f120c7cd17">
      <UserInfo>
        <DisplayName/>
        <AccountId xsi:nil="true"/>
        <AccountType/>
      </UserInfo>
    </OECDDeliverableManager>
    <OECDProjectMembers xmlns="0fdfc921-f221-4763-9e31-81f120c7cd17">
      <UserInfo>
        <DisplayName>KLINGER Lisa, SGE/GRS/EURASIA</DisplayName>
        <AccountId>282</AccountId>
        <AccountType/>
      </UserInfo>
      <UserInfo>
        <DisplayName>ALFONSO Francesco, SGE/GRS/EURASIA</DisplayName>
        <AccountId>93</AccountId>
        <AccountType/>
      </UserInfo>
      <UserInfo>
        <DisplayName>SAZAMA Kristin, SGE/GRS/MCU</DisplayName>
        <AccountId>595</AccountId>
        <AccountType/>
      </UserInfo>
      <UserInfo>
        <DisplayName>FRID Alena, EDU/ECS</DisplayName>
        <AccountId>217</AccountId>
        <AccountType/>
      </UserInfo>
      <UserInfo>
        <DisplayName>JÄGER Florian, SGE/GRS/EURASIA</DisplayName>
        <AccountId>1344</AccountId>
        <AccountType/>
      </UserInfo>
      <UserInfo>
        <DisplayName>YEREMIYEW Joshua, GOV/OIG</DisplayName>
        <AccountId>508</AccountId>
        <AccountType/>
      </UserInfo>
      <UserInfo>
        <DisplayName>PRUZINSKY Patrik, SGE/GRS/EURASIA</DisplayName>
        <AccountId>157</AccountId>
        <AccountType/>
      </UserInfo>
      <UserInfo>
        <DisplayName>HALLIDAY Orla, SGE/GRS/EURASIA</DisplayName>
        <AccountId>188</AccountId>
        <AccountType/>
      </UserInfo>
      <UserInfo>
        <DisplayName>FERREIRA Maria, SGE/GRS/EURASIA</DisplayName>
        <AccountId>920</AccountId>
        <AccountType/>
      </UserInfo>
      <UserInfo>
        <DisplayName>TAUTIYEVA Lyudmyla, SGE/GRS/EURASIA</DisplayName>
        <AccountId>1012</AccountId>
        <AccountType/>
      </UserInfo>
      <UserInfo>
        <DisplayName>KLIMENKA Eugenia, SGE/GRS/EURASIA</DisplayName>
        <AccountId>1624</AccountId>
        <AccountType/>
      </UserInfo>
      <UserInfo>
        <DisplayName>CHAHTAHTINSKY Anna, SGE/GRS/EURASIA</DisplayName>
        <AccountId>179</AccountId>
        <AccountType/>
      </UserInfo>
      <UserInfo>
        <DisplayName>TORUN Meryem, SGE/GRS/EURASIA</DisplayName>
        <AccountId>90</AccountId>
        <AccountType/>
      </UserInfo>
      <UserInfo>
        <DisplayName>INGLEDEW Shaun, SGE/GRS/EURASIA</DisplayName>
        <AccountId>1634</AccountId>
        <AccountType/>
      </UserInfo>
      <UserInfo>
        <DisplayName>HUERLIMANN Michael, SGE/GRS/EURASIA</DisplayName>
        <AccountId>1901</AccountId>
        <AccountType/>
      </UserInfo>
      <UserInfo>
        <DisplayName>PEREIRA Déborah, SGE/GRS/EURASIA</DisplayName>
        <AccountId>2212</AccountId>
        <AccountType/>
      </UserInfo>
      <UserInfo>
        <DisplayName>MASSONI Hubert, SGE/GRS/EURASIA</DisplayName>
        <AccountId>2234</AccountId>
        <AccountType/>
      </UserInfo>
      <UserInfo>
        <DisplayName>TRASI Cecilia, SGE/GRS/EURASIA</DisplayName>
        <AccountId>2732</AccountId>
        <AccountType/>
      </UserInfo>
    </OECDProjectMembers>
    <l1daaca4531f4c63a70952d1e850b77b xmlns="0fdfc921-f221-4763-9e31-81f120c7cd17" xsi:nil="true"/>
    <OECDSharingStatus xmlns="0fdfc921-f221-4763-9e31-81f120c7cd17" xsi:nil="true"/>
    <OECDMeetingDate xmlns="54c4cd27-f286-408f-9ce0-33c1e0f3ab39" xsi:nil="true"/>
    <OECDProjectLookup xmlns="0fdfc921-f221-4763-9e31-81f120c7cd17">140</OECDProjectLookup>
    <OECDProjectManager xmlns="0fdfc921-f221-4763-9e31-81f120c7cd17">
      <UserInfo>
        <DisplayName/>
        <AccountId>89</AccountId>
        <AccountType/>
      </UserInfo>
    </OECDProjectManager>
    <eShareCommitteeTaxHTField0 xmlns="c9f238dd-bb73-4aef-a7a5-d644ad823e52">
      <Terms xmlns="http://schemas.microsoft.com/office/infopath/2007/PartnerControls"/>
    </eShareCommitteeTaxHTField0>
    <aa366335bba64f7186c6f91b1ae503c2 xmlns="ca82dde9-3436-4d3d-bddd-d31447390034" xsi:nil="true"/>
    <eShareHorizProjTaxHTField0 xmlns="439f5b02-3b33-475e-b1dd-2befeeb2508a" xsi:nil="true"/>
    <OECDKimProvenance xmlns="54c4cd27-f286-408f-9ce0-33c1e0f3ab39" xsi:nil="true"/>
    <OECDExpirationDate xmlns="439f5b02-3b33-475e-b1dd-2befeeb2508a" xsi:nil="true"/>
    <OECDMainProject xmlns="0fdfc921-f221-4763-9e31-81f120c7cd17">134</OECDMainProject>
    <OECDKimStatus xmlns="54c4cd27-f286-408f-9ce0-33c1e0f3ab39">Draft</OECDKimStatus>
    <eShareCountry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Georgia</TermName>
          <TermId xmlns="http://schemas.microsoft.com/office/infopath/2007/PartnerControls">67072d61-d944-4657-b98d-e6b3d50dc581</TermId>
        </TermInfo>
      </Terms>
    </eShareCountryTaxHTField0>
    <eShareTopicTaxHTField0 xmlns="c9f238dd-bb73-4aef-a7a5-d644ad823e52">
      <Terms xmlns="http://schemas.microsoft.com/office/infopath/2007/PartnerControls"/>
    </eShareTopicTaxHTField0>
    <eShareKeywordsTaxHTField0 xmlns="c9f238dd-bb73-4aef-a7a5-d644ad823e52">
      <Terms xmlns="http://schemas.microsoft.com/office/infopath/2007/PartnerControls"/>
    </eShareKeywordsTaxHTField0>
    <TaxCatchAll xmlns="ca82dde9-3436-4d3d-bddd-d31447390034">
      <Value>80</Value>
      <Value>23</Value>
      <Value>910</Value>
    </TaxCatchAll>
  </documentManagement>
</p:properties>
</file>

<file path=customXml/item5.xml><?xml version="1.0" encoding="utf-8"?>
<?mso-contentType ?>
<SharedContentType xmlns="Microsoft.SharePoint.Taxonomy.ContentTypeSync" SourceId="27ec883c-a62c-444f-a935-fcddb579e39d" ContentTypeId="0x0101008B4DD370EC31429186F3AD49F0D3098F00D44DBCB9EB4F45278CB5C9765BE52995" PreviousValue="false"/>
</file>

<file path=customXml/itemProps1.xml><?xml version="1.0" encoding="utf-8"?>
<ds:datastoreItem xmlns:ds="http://schemas.openxmlformats.org/officeDocument/2006/customXml" ds:itemID="{8AD3881B-5B7D-486F-9BF7-BF9658C05CEE}">
  <ds:schemaRefs>
    <ds:schemaRef ds:uri="http://www.oecd.org/eshare/projectsentre/CtFieldPriority/"/>
    <ds:schemaRef ds:uri="http://schemas.microsoft.com/2003/10/Serialization/Arrays"/>
  </ds:schemaRefs>
</ds:datastoreItem>
</file>

<file path=customXml/itemProps2.xml><?xml version="1.0" encoding="utf-8"?>
<ds:datastoreItem xmlns:ds="http://schemas.openxmlformats.org/officeDocument/2006/customXml" ds:itemID="{5076D6BE-878E-48BD-B256-A97DE00896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c4cd27-f286-408f-9ce0-33c1e0f3ab39"/>
    <ds:schemaRef ds:uri="439f5b02-3b33-475e-b1dd-2befeeb2508a"/>
    <ds:schemaRef ds:uri="0fdfc921-f221-4763-9e31-81f120c7cd17"/>
    <ds:schemaRef ds:uri="c9f238dd-bb73-4aef-a7a5-d644ad823e52"/>
    <ds:schemaRef ds:uri="ca82dde9-3436-4d3d-bddd-d31447390034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330E55-6563-4589-B942-C30F22631DF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445CD1C-9E30-4699-B1E8-7758A617F98F}">
  <ds:schemaRefs>
    <ds:schemaRef ds:uri="c9f238dd-bb73-4aef-a7a5-d644ad823e52"/>
    <ds:schemaRef ds:uri="http://schemas.microsoft.com/office/2006/metadata/properties"/>
    <ds:schemaRef ds:uri="http://purl.org/dc/terms/"/>
    <ds:schemaRef ds:uri="54c4cd27-f286-408f-9ce0-33c1e0f3ab39"/>
    <ds:schemaRef ds:uri="http://schemas.microsoft.com/office/2006/documentManagement/types"/>
    <ds:schemaRef ds:uri="http://schemas.microsoft.com/office/infopath/2007/PartnerControls"/>
    <ds:schemaRef ds:uri="0fdfc921-f221-4763-9e31-81f120c7cd17"/>
    <ds:schemaRef ds:uri="439f5b02-3b33-475e-b1dd-2befeeb2508a"/>
    <ds:schemaRef ds:uri="http://purl.org/dc/elements/1.1/"/>
    <ds:schemaRef ds:uri="http://schemas.openxmlformats.org/package/2006/metadata/core-properties"/>
    <ds:schemaRef ds:uri="http://schemas.microsoft.com/sharepoint/v4"/>
    <ds:schemaRef ds:uri="ca82dde9-3436-4d3d-bddd-d31447390034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8BB6687F-8608-4709-A664-1003788B5B06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6895</TotalTime>
  <Words>533</Words>
  <Application>Microsoft Office PowerPoint</Application>
  <PresentationFormat>Diaprojekcija na zaslonu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diapozitivov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OECD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MASSONI Hubert, SGE/GRS/EURASIA</dc:creator>
  <cp:lastModifiedBy>Janez Šušteršič</cp:lastModifiedBy>
  <cp:revision>196</cp:revision>
  <dcterms:created xsi:type="dcterms:W3CDTF">2019-01-31T09:58:35Z</dcterms:created>
  <dcterms:modified xsi:type="dcterms:W3CDTF">2020-09-20T21:46:10Z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0x0101008B4DD370EC31429186F3AD49F0D3098F00D44DBCB9EB4F45278CB5C9765BE5299500A4858B360C6A491AA753F8BCA47AA91000ECB31D9D4640A04A9E1A2D0868FC2086</vt:lpwstr>
  </property>
  <property fmtid="{D5CDD505-2E9C-101B-9397-08002B2CF9AE}" pid="3" name="OECDCountry">
    <vt:lpwstr>23;#Georgia|67072d61-d944-4657-b98d-e6b3d50dc581</vt:lpwstr>
  </property>
  <property fmtid="{D5CDD505-2E9C-101B-9397-08002B2CF9AE}" pid="4" name="OECDTopic">
    <vt:lpwstr/>
  </property>
  <property fmtid="{D5CDD505-2E9C-101B-9397-08002B2CF9AE}" pid="5" name="OECDCommittee">
    <vt:lpwstr/>
  </property>
  <property fmtid="{D5CDD505-2E9C-101B-9397-08002B2CF9AE}" pid="6" name="OECDPWB">
    <vt:lpwstr>910;#5.2.1.6.3 Implementation of the Eurasia Competitiveness Programmes' sub-regional initiatives in Eastern Europe and South Caucasus. Preparation and organisation of regional meetings/networks as well as policy assessments/peer reviews.|ac2db58a-566d-45</vt:lpwstr>
  </property>
  <property fmtid="{D5CDD505-2E9C-101B-9397-08002B2CF9AE}" pid="7" name="OECDKeywords">
    <vt:lpwstr/>
  </property>
  <property fmtid="{D5CDD505-2E9C-101B-9397-08002B2CF9AE}" pid="8" name="OECDHorizontalProjects">
    <vt:lpwstr/>
  </property>
  <property fmtid="{D5CDD505-2E9C-101B-9397-08002B2CF9AE}" pid="9" name="OECDProjectOwnerStructure">
    <vt:lpwstr>80;#SGE/GRS/EURASIA|43d0a903-1d43-474e-90b3-a06bc1c5cd83</vt:lpwstr>
  </property>
  <property fmtid="{D5CDD505-2E9C-101B-9397-08002B2CF9AE}" pid="10" name="eShareOrganisationTaxHTField0">
    <vt:lpwstr/>
  </property>
  <property fmtid="{D5CDD505-2E9C-101B-9397-08002B2CF9AE}" pid="11" name="d0b6f6ac229144c2899590f0436d9385">
    <vt:lpwstr/>
  </property>
  <property fmtid="{D5CDD505-2E9C-101B-9397-08002B2CF9AE}" pid="12" name="OECDProject">
    <vt:lpwstr/>
  </property>
  <property fmtid="{D5CDD505-2E9C-101B-9397-08002B2CF9AE}" pid="13" name="OECDOrganisation">
    <vt:lpwstr/>
  </property>
</Properties>
</file>